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9"/>
  </p:notesMasterIdLst>
  <p:sldIdLst>
    <p:sldId id="256" r:id="rId2"/>
    <p:sldId id="257" r:id="rId3"/>
    <p:sldId id="259" r:id="rId4"/>
    <p:sldId id="275" r:id="rId5"/>
    <p:sldId id="261" r:id="rId6"/>
    <p:sldId id="260" r:id="rId7"/>
    <p:sldId id="262" r:id="rId8"/>
    <p:sldId id="263" r:id="rId9"/>
    <p:sldId id="265" r:id="rId10"/>
    <p:sldId id="280" r:id="rId11"/>
    <p:sldId id="267" r:id="rId12"/>
    <p:sldId id="276" r:id="rId13"/>
    <p:sldId id="268" r:id="rId14"/>
    <p:sldId id="278" r:id="rId15"/>
    <p:sldId id="272" r:id="rId16"/>
    <p:sldId id="27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74"/>
  </p:normalViewPr>
  <p:slideViewPr>
    <p:cSldViewPr snapToGrid="0" snapToObjects="1">
      <p:cViewPr varScale="1">
        <p:scale>
          <a:sx n="111" d="100"/>
          <a:sy n="111" d="100"/>
        </p:scale>
        <p:origin x="157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A992C0-E0CD-4149-AF85-01680F4ACB7E}" type="doc">
      <dgm:prSet loTypeId="urn:microsoft.com/office/officeart/2005/8/layout/pyramid1" loCatId="pyramid" qsTypeId="urn:microsoft.com/office/officeart/2005/8/quickstyle/3d4" qsCatId="3D" csTypeId="urn:microsoft.com/office/officeart/2005/8/colors/accent1_2" csCatId="accent1" phldr="1"/>
      <dgm:spPr/>
    </dgm:pt>
    <dgm:pt modelId="{B7779C34-1DBF-4DE1-ABE6-CB75BADDD337}">
      <dgm:prSet phldrT="[Text]" custT="1"/>
      <dgm:spPr/>
      <dgm:t>
        <a:bodyPr/>
        <a:lstStyle/>
        <a:p>
          <a:pPr>
            <a:spcAft>
              <a:spcPts val="0"/>
            </a:spcAft>
          </a:pPr>
          <a:r>
            <a:rPr lang="en-US" sz="2400" b="1" dirty="0" smtClean="0">
              <a:effectLst>
                <a:outerShdw blurRad="38100" dist="38100" dir="2700000" algn="tl">
                  <a:srgbClr val="000000">
                    <a:alpha val="43137"/>
                  </a:srgbClr>
                </a:outerShdw>
              </a:effectLst>
            </a:rPr>
            <a:t>Supreme </a:t>
          </a:r>
        </a:p>
        <a:p>
          <a:pPr>
            <a:spcAft>
              <a:spcPts val="0"/>
            </a:spcAft>
          </a:pPr>
          <a:r>
            <a:rPr lang="en-US" sz="2400" b="1" dirty="0" smtClean="0">
              <a:effectLst>
                <a:outerShdw blurRad="38100" dist="38100" dir="2700000" algn="tl">
                  <a:srgbClr val="000000">
                    <a:alpha val="43137"/>
                  </a:srgbClr>
                </a:outerShdw>
              </a:effectLst>
            </a:rPr>
            <a:t>Court </a:t>
          </a:r>
        </a:p>
        <a:p>
          <a:pPr>
            <a:spcAft>
              <a:spcPts val="0"/>
            </a:spcAft>
          </a:pPr>
          <a:r>
            <a:rPr lang="en-US" sz="2400" b="1" dirty="0" smtClean="0">
              <a:effectLst>
                <a:outerShdw blurRad="38100" dist="38100" dir="2700000" algn="tl">
                  <a:srgbClr val="000000">
                    <a:alpha val="43137"/>
                  </a:srgbClr>
                </a:outerShdw>
              </a:effectLst>
            </a:rPr>
            <a:t>of the U.S.</a:t>
          </a:r>
          <a:endParaRPr lang="en-US" sz="2400" b="1" dirty="0">
            <a:effectLst>
              <a:outerShdw blurRad="38100" dist="38100" dir="2700000" algn="tl">
                <a:srgbClr val="000000">
                  <a:alpha val="43137"/>
                </a:srgbClr>
              </a:outerShdw>
            </a:effectLst>
          </a:endParaRPr>
        </a:p>
      </dgm:t>
    </dgm:pt>
    <dgm:pt modelId="{346FA4A2-0E45-4F02-93E7-16474941A66C}" type="parTrans" cxnId="{0762B56A-6B48-4179-A6CE-0F3828F5A5EC}">
      <dgm:prSet/>
      <dgm:spPr/>
      <dgm:t>
        <a:bodyPr/>
        <a:lstStyle/>
        <a:p>
          <a:endParaRPr lang="en-US"/>
        </a:p>
      </dgm:t>
    </dgm:pt>
    <dgm:pt modelId="{F5A8CEC2-7061-4A84-9EF3-9B70B176AC3C}" type="sibTrans" cxnId="{0762B56A-6B48-4179-A6CE-0F3828F5A5EC}">
      <dgm:prSet/>
      <dgm:spPr/>
      <dgm:t>
        <a:bodyPr/>
        <a:lstStyle/>
        <a:p>
          <a:endParaRPr lang="en-US"/>
        </a:p>
      </dgm:t>
    </dgm:pt>
    <dgm:pt modelId="{367B0324-839E-43FB-8699-7D8A5D4902A0}">
      <dgm:prSet phldrT="[Text]" custT="1"/>
      <dgm:spPr/>
      <dgm:t>
        <a:bodyPr/>
        <a:lstStyle/>
        <a:p>
          <a:r>
            <a:rPr lang="en-US" sz="2800" b="1" dirty="0" smtClean="0">
              <a:effectLst>
                <a:outerShdw blurRad="38100" dist="38100" dir="2700000" algn="tl">
                  <a:srgbClr val="000000">
                    <a:alpha val="43137"/>
                  </a:srgbClr>
                </a:outerShdw>
              </a:effectLst>
            </a:rPr>
            <a:t>U.S. Court of Appeals for the Fifth Circuit</a:t>
          </a:r>
          <a:endParaRPr lang="en-US" sz="2800" b="1" dirty="0">
            <a:effectLst>
              <a:outerShdw blurRad="38100" dist="38100" dir="2700000" algn="tl">
                <a:srgbClr val="000000">
                  <a:alpha val="43137"/>
                </a:srgbClr>
              </a:outerShdw>
            </a:effectLst>
          </a:endParaRPr>
        </a:p>
      </dgm:t>
    </dgm:pt>
    <dgm:pt modelId="{4C093524-0CD4-42FC-A27E-955394BE31BC}" type="parTrans" cxnId="{8A690257-1E5F-4030-9AAE-10FD1F539DF5}">
      <dgm:prSet/>
      <dgm:spPr/>
      <dgm:t>
        <a:bodyPr/>
        <a:lstStyle/>
        <a:p>
          <a:endParaRPr lang="en-US"/>
        </a:p>
      </dgm:t>
    </dgm:pt>
    <dgm:pt modelId="{79760E9D-0A99-47E5-BE37-206AC2A2B38B}" type="sibTrans" cxnId="{8A690257-1E5F-4030-9AAE-10FD1F539DF5}">
      <dgm:prSet/>
      <dgm:spPr/>
      <dgm:t>
        <a:bodyPr/>
        <a:lstStyle/>
        <a:p>
          <a:endParaRPr lang="en-US"/>
        </a:p>
      </dgm:t>
    </dgm:pt>
    <dgm:pt modelId="{CA1F412F-963C-4506-B66C-E7338D717F29}">
      <dgm:prSet phldrT="[Text]" custT="1"/>
      <dgm:spPr/>
      <dgm:t>
        <a:bodyPr/>
        <a:lstStyle/>
        <a:p>
          <a:pPr>
            <a:spcAft>
              <a:spcPts val="0"/>
            </a:spcAft>
          </a:pPr>
          <a:r>
            <a:rPr lang="en-US" sz="2800" b="1" dirty="0" smtClean="0">
              <a:effectLst>
                <a:outerShdw blurRad="38100" dist="38100" dir="2700000" algn="tl">
                  <a:srgbClr val="000000">
                    <a:alpha val="43137"/>
                  </a:srgbClr>
                </a:outerShdw>
              </a:effectLst>
            </a:rPr>
            <a:t>U.S. District Court </a:t>
          </a:r>
        </a:p>
        <a:p>
          <a:pPr>
            <a:spcAft>
              <a:spcPts val="0"/>
            </a:spcAft>
          </a:pPr>
          <a:r>
            <a:rPr lang="en-US" sz="2800" b="1" dirty="0" smtClean="0">
              <a:effectLst>
                <a:outerShdw blurRad="38100" dist="38100" dir="2700000" algn="tl">
                  <a:srgbClr val="000000">
                    <a:alpha val="43137"/>
                  </a:srgbClr>
                </a:outerShdw>
              </a:effectLst>
            </a:rPr>
            <a:t>for the Eastern District of Texas </a:t>
          </a:r>
        </a:p>
        <a:p>
          <a:pPr>
            <a:spcAft>
              <a:spcPts val="0"/>
            </a:spcAft>
          </a:pPr>
          <a:r>
            <a:rPr lang="en-US" sz="2800" b="1" dirty="0" smtClean="0">
              <a:effectLst>
                <a:outerShdw blurRad="38100" dist="38100" dir="2700000" algn="tl">
                  <a:srgbClr val="000000">
                    <a:alpha val="43137"/>
                  </a:srgbClr>
                </a:outerShdw>
              </a:effectLst>
            </a:rPr>
            <a:t>(trial court)</a:t>
          </a:r>
          <a:endParaRPr lang="en-US" sz="2800" b="1" dirty="0">
            <a:effectLst>
              <a:outerShdw blurRad="38100" dist="38100" dir="2700000" algn="tl">
                <a:srgbClr val="000000">
                  <a:alpha val="43137"/>
                </a:srgbClr>
              </a:outerShdw>
            </a:effectLst>
          </a:endParaRPr>
        </a:p>
      </dgm:t>
    </dgm:pt>
    <dgm:pt modelId="{F5960E85-87D2-47B5-8056-6DE13C6FE01E}" type="parTrans" cxnId="{15CF1D61-0517-4139-BD83-90BA9E31E75D}">
      <dgm:prSet/>
      <dgm:spPr/>
      <dgm:t>
        <a:bodyPr/>
        <a:lstStyle/>
        <a:p>
          <a:endParaRPr lang="en-US"/>
        </a:p>
      </dgm:t>
    </dgm:pt>
    <dgm:pt modelId="{332314E0-F22D-4D7B-A557-8AF7AD7B5ABF}" type="sibTrans" cxnId="{15CF1D61-0517-4139-BD83-90BA9E31E75D}">
      <dgm:prSet/>
      <dgm:spPr/>
      <dgm:t>
        <a:bodyPr/>
        <a:lstStyle/>
        <a:p>
          <a:endParaRPr lang="en-US"/>
        </a:p>
      </dgm:t>
    </dgm:pt>
    <dgm:pt modelId="{DC1F1B77-715C-4DF4-AF56-F7C3AC3461AA}" type="pres">
      <dgm:prSet presAssocID="{ECA992C0-E0CD-4149-AF85-01680F4ACB7E}" presName="Name0" presStyleCnt="0">
        <dgm:presLayoutVars>
          <dgm:dir/>
          <dgm:animLvl val="lvl"/>
          <dgm:resizeHandles val="exact"/>
        </dgm:presLayoutVars>
      </dgm:prSet>
      <dgm:spPr/>
    </dgm:pt>
    <dgm:pt modelId="{AF4CCB62-D1F8-4DB2-A2D7-1E290F2B75DB}" type="pres">
      <dgm:prSet presAssocID="{B7779C34-1DBF-4DE1-ABE6-CB75BADDD337}" presName="Name8" presStyleCnt="0"/>
      <dgm:spPr/>
    </dgm:pt>
    <dgm:pt modelId="{37C768FA-2FF4-4567-8732-A09FFBD83A0F}" type="pres">
      <dgm:prSet presAssocID="{B7779C34-1DBF-4DE1-ABE6-CB75BADDD337}" presName="level" presStyleLbl="node1" presStyleIdx="0" presStyleCnt="3" custScaleX="100901">
        <dgm:presLayoutVars>
          <dgm:chMax val="1"/>
          <dgm:bulletEnabled val="1"/>
        </dgm:presLayoutVars>
      </dgm:prSet>
      <dgm:spPr/>
      <dgm:t>
        <a:bodyPr/>
        <a:lstStyle/>
        <a:p>
          <a:endParaRPr lang="en-US"/>
        </a:p>
      </dgm:t>
    </dgm:pt>
    <dgm:pt modelId="{57AC66A3-6228-4E3C-AB09-0E3C1E35E0DC}" type="pres">
      <dgm:prSet presAssocID="{B7779C34-1DBF-4DE1-ABE6-CB75BADDD337}" presName="levelTx" presStyleLbl="revTx" presStyleIdx="0" presStyleCnt="0">
        <dgm:presLayoutVars>
          <dgm:chMax val="1"/>
          <dgm:bulletEnabled val="1"/>
        </dgm:presLayoutVars>
      </dgm:prSet>
      <dgm:spPr/>
      <dgm:t>
        <a:bodyPr/>
        <a:lstStyle/>
        <a:p>
          <a:endParaRPr lang="en-US"/>
        </a:p>
      </dgm:t>
    </dgm:pt>
    <dgm:pt modelId="{948DD711-EE1B-4E96-A3F5-E8607884455A}" type="pres">
      <dgm:prSet presAssocID="{367B0324-839E-43FB-8699-7D8A5D4902A0}" presName="Name8" presStyleCnt="0"/>
      <dgm:spPr/>
    </dgm:pt>
    <dgm:pt modelId="{79E71FD7-26D3-451D-AF8B-A9C44BE7F35A}" type="pres">
      <dgm:prSet presAssocID="{367B0324-839E-43FB-8699-7D8A5D4902A0}" presName="level" presStyleLbl="node1" presStyleIdx="1" presStyleCnt="3">
        <dgm:presLayoutVars>
          <dgm:chMax val="1"/>
          <dgm:bulletEnabled val="1"/>
        </dgm:presLayoutVars>
      </dgm:prSet>
      <dgm:spPr/>
      <dgm:t>
        <a:bodyPr/>
        <a:lstStyle/>
        <a:p>
          <a:endParaRPr lang="en-US"/>
        </a:p>
      </dgm:t>
    </dgm:pt>
    <dgm:pt modelId="{AB50DDA5-FC43-49AE-A79E-1A0BB9B355DA}" type="pres">
      <dgm:prSet presAssocID="{367B0324-839E-43FB-8699-7D8A5D4902A0}" presName="levelTx" presStyleLbl="revTx" presStyleIdx="0" presStyleCnt="0">
        <dgm:presLayoutVars>
          <dgm:chMax val="1"/>
          <dgm:bulletEnabled val="1"/>
        </dgm:presLayoutVars>
      </dgm:prSet>
      <dgm:spPr/>
      <dgm:t>
        <a:bodyPr/>
        <a:lstStyle/>
        <a:p>
          <a:endParaRPr lang="en-US"/>
        </a:p>
      </dgm:t>
    </dgm:pt>
    <dgm:pt modelId="{061805A8-9611-4D09-B449-E9E04FF17CAC}" type="pres">
      <dgm:prSet presAssocID="{CA1F412F-963C-4506-B66C-E7338D717F29}" presName="Name8" presStyleCnt="0"/>
      <dgm:spPr/>
    </dgm:pt>
    <dgm:pt modelId="{BC79E0CE-15FD-4CEF-9A78-166A886E9EF3}" type="pres">
      <dgm:prSet presAssocID="{CA1F412F-963C-4506-B66C-E7338D717F29}" presName="level" presStyleLbl="node1" presStyleIdx="2" presStyleCnt="3">
        <dgm:presLayoutVars>
          <dgm:chMax val="1"/>
          <dgm:bulletEnabled val="1"/>
        </dgm:presLayoutVars>
      </dgm:prSet>
      <dgm:spPr/>
      <dgm:t>
        <a:bodyPr/>
        <a:lstStyle/>
        <a:p>
          <a:endParaRPr lang="en-US"/>
        </a:p>
      </dgm:t>
    </dgm:pt>
    <dgm:pt modelId="{6FF9902B-F10B-40B7-A136-97E200AF8006}" type="pres">
      <dgm:prSet presAssocID="{CA1F412F-963C-4506-B66C-E7338D717F29}" presName="levelTx" presStyleLbl="revTx" presStyleIdx="0" presStyleCnt="0">
        <dgm:presLayoutVars>
          <dgm:chMax val="1"/>
          <dgm:bulletEnabled val="1"/>
        </dgm:presLayoutVars>
      </dgm:prSet>
      <dgm:spPr/>
      <dgm:t>
        <a:bodyPr/>
        <a:lstStyle/>
        <a:p>
          <a:endParaRPr lang="en-US"/>
        </a:p>
      </dgm:t>
    </dgm:pt>
  </dgm:ptLst>
  <dgm:cxnLst>
    <dgm:cxn modelId="{8A690257-1E5F-4030-9AAE-10FD1F539DF5}" srcId="{ECA992C0-E0CD-4149-AF85-01680F4ACB7E}" destId="{367B0324-839E-43FB-8699-7D8A5D4902A0}" srcOrd="1" destOrd="0" parTransId="{4C093524-0CD4-42FC-A27E-955394BE31BC}" sibTransId="{79760E9D-0A99-47E5-BE37-206AC2A2B38B}"/>
    <dgm:cxn modelId="{54506703-C725-404E-840B-FE7FE417BECA}" type="presOf" srcId="{ECA992C0-E0CD-4149-AF85-01680F4ACB7E}" destId="{DC1F1B77-715C-4DF4-AF56-F7C3AC3461AA}" srcOrd="0" destOrd="0" presId="urn:microsoft.com/office/officeart/2005/8/layout/pyramid1"/>
    <dgm:cxn modelId="{15CF1D61-0517-4139-BD83-90BA9E31E75D}" srcId="{ECA992C0-E0CD-4149-AF85-01680F4ACB7E}" destId="{CA1F412F-963C-4506-B66C-E7338D717F29}" srcOrd="2" destOrd="0" parTransId="{F5960E85-87D2-47B5-8056-6DE13C6FE01E}" sibTransId="{332314E0-F22D-4D7B-A557-8AF7AD7B5ABF}"/>
    <dgm:cxn modelId="{5D78E3AA-61EA-4FAE-B32B-AE5B156E166A}" type="presOf" srcId="{367B0324-839E-43FB-8699-7D8A5D4902A0}" destId="{79E71FD7-26D3-451D-AF8B-A9C44BE7F35A}" srcOrd="0" destOrd="0" presId="urn:microsoft.com/office/officeart/2005/8/layout/pyramid1"/>
    <dgm:cxn modelId="{78E6F092-D192-48C0-8F75-B98DD0B1A106}" type="presOf" srcId="{B7779C34-1DBF-4DE1-ABE6-CB75BADDD337}" destId="{57AC66A3-6228-4E3C-AB09-0E3C1E35E0DC}" srcOrd="1" destOrd="0" presId="urn:microsoft.com/office/officeart/2005/8/layout/pyramid1"/>
    <dgm:cxn modelId="{E0DCD7C4-DA39-45CA-B415-85FDA67D376C}" type="presOf" srcId="{CA1F412F-963C-4506-B66C-E7338D717F29}" destId="{6FF9902B-F10B-40B7-A136-97E200AF8006}" srcOrd="1" destOrd="0" presId="urn:microsoft.com/office/officeart/2005/8/layout/pyramid1"/>
    <dgm:cxn modelId="{52E190BD-A92F-4976-94A6-A93D2F23B279}" type="presOf" srcId="{367B0324-839E-43FB-8699-7D8A5D4902A0}" destId="{AB50DDA5-FC43-49AE-A79E-1A0BB9B355DA}" srcOrd="1" destOrd="0" presId="urn:microsoft.com/office/officeart/2005/8/layout/pyramid1"/>
    <dgm:cxn modelId="{E4944445-B577-4F08-BFEC-F1B09A9108C3}" type="presOf" srcId="{CA1F412F-963C-4506-B66C-E7338D717F29}" destId="{BC79E0CE-15FD-4CEF-9A78-166A886E9EF3}" srcOrd="0" destOrd="0" presId="urn:microsoft.com/office/officeart/2005/8/layout/pyramid1"/>
    <dgm:cxn modelId="{292E588C-D707-44AA-8320-B9A1AC355418}" type="presOf" srcId="{B7779C34-1DBF-4DE1-ABE6-CB75BADDD337}" destId="{37C768FA-2FF4-4567-8732-A09FFBD83A0F}" srcOrd="0" destOrd="0" presId="urn:microsoft.com/office/officeart/2005/8/layout/pyramid1"/>
    <dgm:cxn modelId="{0762B56A-6B48-4179-A6CE-0F3828F5A5EC}" srcId="{ECA992C0-E0CD-4149-AF85-01680F4ACB7E}" destId="{B7779C34-1DBF-4DE1-ABE6-CB75BADDD337}" srcOrd="0" destOrd="0" parTransId="{346FA4A2-0E45-4F02-93E7-16474941A66C}" sibTransId="{F5A8CEC2-7061-4A84-9EF3-9B70B176AC3C}"/>
    <dgm:cxn modelId="{202DE178-FC39-412B-8D53-8C9A92222F48}" type="presParOf" srcId="{DC1F1B77-715C-4DF4-AF56-F7C3AC3461AA}" destId="{AF4CCB62-D1F8-4DB2-A2D7-1E290F2B75DB}" srcOrd="0" destOrd="0" presId="urn:microsoft.com/office/officeart/2005/8/layout/pyramid1"/>
    <dgm:cxn modelId="{F0B9BA36-423B-420E-B004-6C16B7718BD4}" type="presParOf" srcId="{AF4CCB62-D1F8-4DB2-A2D7-1E290F2B75DB}" destId="{37C768FA-2FF4-4567-8732-A09FFBD83A0F}" srcOrd="0" destOrd="0" presId="urn:microsoft.com/office/officeart/2005/8/layout/pyramid1"/>
    <dgm:cxn modelId="{CB323274-D244-4B10-ACEB-B769303991E7}" type="presParOf" srcId="{AF4CCB62-D1F8-4DB2-A2D7-1E290F2B75DB}" destId="{57AC66A3-6228-4E3C-AB09-0E3C1E35E0DC}" srcOrd="1" destOrd="0" presId="urn:microsoft.com/office/officeart/2005/8/layout/pyramid1"/>
    <dgm:cxn modelId="{F12B9B2E-5A29-421D-BAFB-73150CF2A95F}" type="presParOf" srcId="{DC1F1B77-715C-4DF4-AF56-F7C3AC3461AA}" destId="{948DD711-EE1B-4E96-A3F5-E8607884455A}" srcOrd="1" destOrd="0" presId="urn:microsoft.com/office/officeart/2005/8/layout/pyramid1"/>
    <dgm:cxn modelId="{36BBFF1A-2E30-4060-8786-2617490EDB2B}" type="presParOf" srcId="{948DD711-EE1B-4E96-A3F5-E8607884455A}" destId="{79E71FD7-26D3-451D-AF8B-A9C44BE7F35A}" srcOrd="0" destOrd="0" presId="urn:microsoft.com/office/officeart/2005/8/layout/pyramid1"/>
    <dgm:cxn modelId="{3E4E9F1A-1A3B-435A-ABAA-9A3E27357273}" type="presParOf" srcId="{948DD711-EE1B-4E96-A3F5-E8607884455A}" destId="{AB50DDA5-FC43-49AE-A79E-1A0BB9B355DA}" srcOrd="1" destOrd="0" presId="urn:microsoft.com/office/officeart/2005/8/layout/pyramid1"/>
    <dgm:cxn modelId="{30053B1A-57D1-42A4-AFDB-4ACD323F54B3}" type="presParOf" srcId="{DC1F1B77-715C-4DF4-AF56-F7C3AC3461AA}" destId="{061805A8-9611-4D09-B449-E9E04FF17CAC}" srcOrd="2" destOrd="0" presId="urn:microsoft.com/office/officeart/2005/8/layout/pyramid1"/>
    <dgm:cxn modelId="{7C5A376D-16D0-4289-8535-72D54D45F02C}" type="presParOf" srcId="{061805A8-9611-4D09-B449-E9E04FF17CAC}" destId="{BC79E0CE-15FD-4CEF-9A78-166A886E9EF3}" srcOrd="0" destOrd="0" presId="urn:microsoft.com/office/officeart/2005/8/layout/pyramid1"/>
    <dgm:cxn modelId="{1EC2015A-C3D7-467E-B96B-33035EE479BD}" type="presParOf" srcId="{061805A8-9611-4D09-B449-E9E04FF17CAC}" destId="{6FF9902B-F10B-40B7-A136-97E200AF800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768FA-2FF4-4567-8732-A09FFBD83A0F}">
      <dsp:nvSpPr>
        <dsp:cNvPr id="0" name=""/>
        <dsp:cNvSpPr/>
      </dsp:nvSpPr>
      <dsp:spPr>
        <a:xfrm>
          <a:off x="2617056" y="0"/>
          <a:ext cx="2652586" cy="1450446"/>
        </a:xfrm>
        <a:prstGeom prst="trapezoid">
          <a:avLst>
            <a:gd name="adj" fmla="val 9062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ts val="0"/>
            </a:spcAft>
          </a:pPr>
          <a:r>
            <a:rPr lang="en-US" sz="2400" b="1" kern="1200" dirty="0" smtClean="0">
              <a:effectLst>
                <a:outerShdw blurRad="38100" dist="38100" dir="2700000" algn="tl">
                  <a:srgbClr val="000000">
                    <a:alpha val="43137"/>
                  </a:srgbClr>
                </a:outerShdw>
              </a:effectLst>
            </a:rPr>
            <a:t>Supreme </a:t>
          </a:r>
        </a:p>
        <a:p>
          <a:pPr lvl="0" algn="ctr" defTabSz="1066800">
            <a:lnSpc>
              <a:spcPct val="90000"/>
            </a:lnSpc>
            <a:spcBef>
              <a:spcPct val="0"/>
            </a:spcBef>
            <a:spcAft>
              <a:spcPts val="0"/>
            </a:spcAft>
          </a:pPr>
          <a:r>
            <a:rPr lang="en-US" sz="2400" b="1" kern="1200" dirty="0" smtClean="0">
              <a:effectLst>
                <a:outerShdw blurRad="38100" dist="38100" dir="2700000" algn="tl">
                  <a:srgbClr val="000000">
                    <a:alpha val="43137"/>
                  </a:srgbClr>
                </a:outerShdw>
              </a:effectLst>
            </a:rPr>
            <a:t>Court </a:t>
          </a:r>
        </a:p>
        <a:p>
          <a:pPr lvl="0" algn="ctr" defTabSz="1066800">
            <a:lnSpc>
              <a:spcPct val="90000"/>
            </a:lnSpc>
            <a:spcBef>
              <a:spcPct val="0"/>
            </a:spcBef>
            <a:spcAft>
              <a:spcPts val="0"/>
            </a:spcAft>
          </a:pPr>
          <a:r>
            <a:rPr lang="en-US" sz="2400" b="1" kern="1200" dirty="0" smtClean="0">
              <a:effectLst>
                <a:outerShdw blurRad="38100" dist="38100" dir="2700000" algn="tl">
                  <a:srgbClr val="000000">
                    <a:alpha val="43137"/>
                  </a:srgbClr>
                </a:outerShdw>
              </a:effectLst>
            </a:rPr>
            <a:t>of the U.S.</a:t>
          </a:r>
          <a:endParaRPr lang="en-US" sz="2400" b="1" kern="1200" dirty="0">
            <a:effectLst>
              <a:outerShdw blurRad="38100" dist="38100" dir="2700000" algn="tl">
                <a:srgbClr val="000000">
                  <a:alpha val="43137"/>
                </a:srgbClr>
              </a:outerShdw>
            </a:effectLst>
          </a:endParaRPr>
        </a:p>
      </dsp:txBody>
      <dsp:txXfrm>
        <a:off x="2617056" y="0"/>
        <a:ext cx="2652586" cy="1450446"/>
      </dsp:txXfrm>
    </dsp:sp>
    <dsp:sp modelId="{79E71FD7-26D3-451D-AF8B-A9C44BE7F35A}">
      <dsp:nvSpPr>
        <dsp:cNvPr id="0" name=""/>
        <dsp:cNvSpPr/>
      </dsp:nvSpPr>
      <dsp:spPr>
        <a:xfrm>
          <a:off x="1314450" y="1450446"/>
          <a:ext cx="5257799" cy="1450446"/>
        </a:xfrm>
        <a:prstGeom prst="trapezoid">
          <a:avLst>
            <a:gd name="adj" fmla="val 9062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U.S. Court of Appeals for the Fifth Circuit</a:t>
          </a:r>
          <a:endParaRPr lang="en-US" sz="2800" b="1" kern="1200" dirty="0">
            <a:effectLst>
              <a:outerShdw blurRad="38100" dist="38100" dir="2700000" algn="tl">
                <a:srgbClr val="000000">
                  <a:alpha val="43137"/>
                </a:srgbClr>
              </a:outerShdw>
            </a:effectLst>
          </a:endParaRPr>
        </a:p>
      </dsp:txBody>
      <dsp:txXfrm>
        <a:off x="2234564" y="1450446"/>
        <a:ext cx="3417570" cy="1450446"/>
      </dsp:txXfrm>
    </dsp:sp>
    <dsp:sp modelId="{BC79E0CE-15FD-4CEF-9A78-166A886E9EF3}">
      <dsp:nvSpPr>
        <dsp:cNvPr id="0" name=""/>
        <dsp:cNvSpPr/>
      </dsp:nvSpPr>
      <dsp:spPr>
        <a:xfrm>
          <a:off x="0" y="2900892"/>
          <a:ext cx="7886700" cy="1450446"/>
        </a:xfrm>
        <a:prstGeom prst="trapezoid">
          <a:avLst>
            <a:gd name="adj" fmla="val 90624"/>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ts val="0"/>
            </a:spcAft>
          </a:pPr>
          <a:r>
            <a:rPr lang="en-US" sz="2800" b="1" kern="1200" dirty="0" smtClean="0">
              <a:effectLst>
                <a:outerShdw blurRad="38100" dist="38100" dir="2700000" algn="tl">
                  <a:srgbClr val="000000">
                    <a:alpha val="43137"/>
                  </a:srgbClr>
                </a:outerShdw>
              </a:effectLst>
            </a:rPr>
            <a:t>U.S. District Court </a:t>
          </a:r>
        </a:p>
        <a:p>
          <a:pPr lvl="0" algn="ctr" defTabSz="1244600">
            <a:lnSpc>
              <a:spcPct val="90000"/>
            </a:lnSpc>
            <a:spcBef>
              <a:spcPct val="0"/>
            </a:spcBef>
            <a:spcAft>
              <a:spcPts val="0"/>
            </a:spcAft>
          </a:pPr>
          <a:r>
            <a:rPr lang="en-US" sz="2800" b="1" kern="1200" dirty="0" smtClean="0">
              <a:effectLst>
                <a:outerShdw blurRad="38100" dist="38100" dir="2700000" algn="tl">
                  <a:srgbClr val="000000">
                    <a:alpha val="43137"/>
                  </a:srgbClr>
                </a:outerShdw>
              </a:effectLst>
            </a:rPr>
            <a:t>for the Eastern District of Texas </a:t>
          </a:r>
        </a:p>
        <a:p>
          <a:pPr lvl="0" algn="ctr" defTabSz="1244600">
            <a:lnSpc>
              <a:spcPct val="90000"/>
            </a:lnSpc>
            <a:spcBef>
              <a:spcPct val="0"/>
            </a:spcBef>
            <a:spcAft>
              <a:spcPts val="0"/>
            </a:spcAft>
          </a:pPr>
          <a:r>
            <a:rPr lang="en-US" sz="2800" b="1" kern="1200" dirty="0" smtClean="0">
              <a:effectLst>
                <a:outerShdw blurRad="38100" dist="38100" dir="2700000" algn="tl">
                  <a:srgbClr val="000000">
                    <a:alpha val="43137"/>
                  </a:srgbClr>
                </a:outerShdw>
              </a:effectLst>
            </a:rPr>
            <a:t>(trial court)</a:t>
          </a:r>
          <a:endParaRPr lang="en-US" sz="2800" b="1" kern="1200" dirty="0">
            <a:effectLst>
              <a:outerShdw blurRad="38100" dist="38100" dir="2700000" algn="tl">
                <a:srgbClr val="000000">
                  <a:alpha val="43137"/>
                </a:srgbClr>
              </a:outerShdw>
            </a:effectLst>
          </a:endParaRPr>
        </a:p>
      </dsp:txBody>
      <dsp:txXfrm>
        <a:off x="1380172" y="2900892"/>
        <a:ext cx="5126355" cy="145044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245D75-1EB0-E84C-9CB2-F9A42091B813}" type="datetimeFigureOut">
              <a:rPr lang="en-US" smtClean="0"/>
              <a:t>2/25/2019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E277B8-B455-A440-83AA-C55C52EC4D2B}" type="slidenum">
              <a:rPr lang="en-US" smtClean="0"/>
              <a:t>‹#›</a:t>
            </a:fld>
            <a:endParaRPr lang="en-US"/>
          </a:p>
        </p:txBody>
      </p:sp>
    </p:spTree>
    <p:extLst>
      <p:ext uri="{BB962C8B-B14F-4D97-AF65-F5344CB8AC3E}">
        <p14:creationId xmlns:p14="http://schemas.microsoft.com/office/powerpoint/2010/main" val="1505123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E277B8-B455-A440-83AA-C55C52EC4D2B}" type="slidenum">
              <a:rPr lang="en-US" smtClean="0"/>
              <a:t>9</a:t>
            </a:fld>
            <a:endParaRPr lang="en-US"/>
          </a:p>
        </p:txBody>
      </p:sp>
    </p:spTree>
    <p:extLst>
      <p:ext uri="{BB962C8B-B14F-4D97-AF65-F5344CB8AC3E}">
        <p14:creationId xmlns:p14="http://schemas.microsoft.com/office/powerpoint/2010/main" val="58872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8E91D2-0C12-48A3-80CB-C11B006C40A3}" type="datetime1">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BE46C-019A-6D47-B85D-E2C6165E1062}"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00" y="5459460"/>
            <a:ext cx="1828800" cy="683001"/>
          </a:xfrm>
          <a:prstGeom prst="rect">
            <a:avLst/>
          </a:prstGeom>
        </p:spPr>
      </p:pic>
    </p:spTree>
    <p:extLst>
      <p:ext uri="{BB962C8B-B14F-4D97-AF65-F5344CB8AC3E}">
        <p14:creationId xmlns:p14="http://schemas.microsoft.com/office/powerpoint/2010/main" val="3189954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9666"/>
            <a:ext cx="7886700" cy="1325563"/>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73D77D-5045-4DFC-9412-92DDB05E3984}" type="datetime1">
              <a:rPr lang="en-US" smtClean="0"/>
              <a:t>2/25/2019</a:t>
            </a:fld>
            <a:endParaRPr lang="en-US"/>
          </a:p>
        </p:txBody>
      </p:sp>
      <p:sp>
        <p:nvSpPr>
          <p:cNvPr id="6" name="Slide Number Placeholder 5"/>
          <p:cNvSpPr>
            <a:spLocks noGrp="1"/>
          </p:cNvSpPr>
          <p:nvPr>
            <p:ph type="sldNum" sz="quarter" idx="12"/>
          </p:nvPr>
        </p:nvSpPr>
        <p:spPr/>
        <p:txBody>
          <a:bodyPr/>
          <a:lstStyle/>
          <a:p>
            <a:fld id="{FFEBE46C-019A-6D47-B85D-E2C6165E1062}" type="slidenum">
              <a:rPr lang="en-US" smtClean="0"/>
              <a:t>‹#›</a:t>
            </a:fld>
            <a:endParaRPr lang="en-US"/>
          </a:p>
        </p:txBody>
      </p:sp>
      <p:cxnSp>
        <p:nvCxnSpPr>
          <p:cNvPr id="7" name="Straight Connector 6"/>
          <p:cNvCxnSpPr/>
          <p:nvPr userDrawn="1"/>
        </p:nvCxnSpPr>
        <p:spPr>
          <a:xfrm flipV="1">
            <a:off x="0" y="1583267"/>
            <a:ext cx="8229600" cy="16933"/>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pic>
        <p:nvPicPr>
          <p:cNvPr id="8" name="Content Placeholder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5240" y="6468809"/>
            <a:ext cx="1493520" cy="140208"/>
          </a:xfrm>
          <a:prstGeom prst="rect">
            <a:avLst/>
          </a:prstGeom>
        </p:spPr>
      </p:pic>
    </p:spTree>
    <p:extLst>
      <p:ext uri="{BB962C8B-B14F-4D97-AF65-F5344CB8AC3E}">
        <p14:creationId xmlns:p14="http://schemas.microsoft.com/office/powerpoint/2010/main" val="846439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227"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FA9819-6351-46F3-8560-EEDE83F6CE25}" type="datetime1">
              <a:rPr lang="en-US" smtClean="0"/>
              <a:t>2/25/2019</a:t>
            </a:fld>
            <a:endParaRPr lang="en-US"/>
          </a:p>
        </p:txBody>
      </p:sp>
      <p:sp>
        <p:nvSpPr>
          <p:cNvPr id="6" name="Slide Number Placeholder 5"/>
          <p:cNvSpPr>
            <a:spLocks noGrp="1"/>
          </p:cNvSpPr>
          <p:nvPr>
            <p:ph type="sldNum" sz="quarter" idx="12"/>
          </p:nvPr>
        </p:nvSpPr>
        <p:spPr/>
        <p:txBody>
          <a:bodyPr/>
          <a:lstStyle/>
          <a:p>
            <a:fld id="{FFEBE46C-019A-6D47-B85D-E2C6165E1062}" type="slidenum">
              <a:rPr lang="en-US" smtClean="0"/>
              <a:t>‹#›</a:t>
            </a:fld>
            <a:endParaRPr lang="en-US"/>
          </a:p>
        </p:txBody>
      </p:sp>
      <p:cxnSp>
        <p:nvCxnSpPr>
          <p:cNvPr id="7" name="Straight Connector 6"/>
          <p:cNvCxnSpPr/>
          <p:nvPr userDrawn="1"/>
        </p:nvCxnSpPr>
        <p:spPr>
          <a:xfrm>
            <a:off x="6791232" y="365125"/>
            <a:ext cx="0" cy="5811838"/>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pic>
        <p:nvPicPr>
          <p:cNvPr id="10" name="Content Placeholder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5240" y="6468809"/>
            <a:ext cx="1493520" cy="140208"/>
          </a:xfrm>
          <a:prstGeom prst="rect">
            <a:avLst/>
          </a:prstGeom>
        </p:spPr>
      </p:pic>
    </p:spTree>
    <p:extLst>
      <p:ext uri="{BB962C8B-B14F-4D97-AF65-F5344CB8AC3E}">
        <p14:creationId xmlns:p14="http://schemas.microsoft.com/office/powerpoint/2010/main" val="9760546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5240" y="6468809"/>
            <a:ext cx="1493520" cy="140208"/>
          </a:xfrm>
          <a:prstGeom prst="rect">
            <a:avLst/>
          </a:prstGeom>
        </p:spPr>
      </p:pic>
      <p:cxnSp>
        <p:nvCxnSpPr>
          <p:cNvPr id="8" name="Straight Connector 7"/>
          <p:cNvCxnSpPr/>
          <p:nvPr userDrawn="1"/>
        </p:nvCxnSpPr>
        <p:spPr>
          <a:xfrm flipV="1">
            <a:off x="0" y="1583267"/>
            <a:ext cx="8229600" cy="16933"/>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a:xfrm>
            <a:off x="628650" y="279666"/>
            <a:ext cx="7886700" cy="1325563"/>
          </a:xfrm>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8D903AA4-EE2A-4BC6-9303-C0CAFB75E06B}" type="datetime1">
              <a:rPr lang="en-US" smtClean="0"/>
              <a:t>2/25/2019</a:t>
            </a:fld>
            <a:endParaRPr lang="en-US" dirty="0"/>
          </a:p>
        </p:txBody>
      </p:sp>
      <p:sp>
        <p:nvSpPr>
          <p:cNvPr id="12" name="Slide Number Placeholder 11"/>
          <p:cNvSpPr>
            <a:spLocks noGrp="1"/>
          </p:cNvSpPr>
          <p:nvPr>
            <p:ph type="sldNum" sz="quarter" idx="12"/>
          </p:nvPr>
        </p:nvSpPr>
        <p:spPr/>
        <p:txBody>
          <a:bodyPr/>
          <a:lstStyle/>
          <a:p>
            <a:fld id="{FFEBE46C-019A-6D47-B85D-E2C6165E1062}" type="slidenum">
              <a:rPr lang="en-US" smtClean="0"/>
              <a:t>‹#›</a:t>
            </a:fld>
            <a:endParaRPr lang="en-US"/>
          </a:p>
        </p:txBody>
      </p:sp>
    </p:spTree>
    <p:extLst>
      <p:ext uri="{BB962C8B-B14F-4D97-AF65-F5344CB8AC3E}">
        <p14:creationId xmlns:p14="http://schemas.microsoft.com/office/powerpoint/2010/main" val="12369586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4DDDE2-1B60-4A6F-90F5-678016CD9CFD}" type="datetime1">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BE46C-019A-6D47-B85D-E2C6165E1062}"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00" y="5459460"/>
            <a:ext cx="1828800" cy="683001"/>
          </a:xfrm>
          <a:prstGeom prst="rect">
            <a:avLst/>
          </a:prstGeom>
        </p:spPr>
      </p:pic>
    </p:spTree>
    <p:extLst>
      <p:ext uri="{BB962C8B-B14F-4D97-AF65-F5344CB8AC3E}">
        <p14:creationId xmlns:p14="http://schemas.microsoft.com/office/powerpoint/2010/main" val="19227813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9666"/>
            <a:ext cx="7886700" cy="132556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174FFD-4468-4EDB-A5E5-D248653FFAD0}" type="datetime1">
              <a:rPr lang="en-US" smtClean="0"/>
              <a:t>2/25/2019</a:t>
            </a:fld>
            <a:endParaRPr lang="en-US"/>
          </a:p>
        </p:txBody>
      </p:sp>
      <p:sp>
        <p:nvSpPr>
          <p:cNvPr id="7" name="Slide Number Placeholder 6"/>
          <p:cNvSpPr>
            <a:spLocks noGrp="1"/>
          </p:cNvSpPr>
          <p:nvPr>
            <p:ph type="sldNum" sz="quarter" idx="12"/>
          </p:nvPr>
        </p:nvSpPr>
        <p:spPr/>
        <p:txBody>
          <a:bodyPr/>
          <a:lstStyle/>
          <a:p>
            <a:fld id="{FFEBE46C-019A-6D47-B85D-E2C6165E1062}" type="slidenum">
              <a:rPr lang="en-US" smtClean="0"/>
              <a:t>‹#›</a:t>
            </a:fld>
            <a:endParaRPr lang="en-US"/>
          </a:p>
        </p:txBody>
      </p:sp>
      <p:cxnSp>
        <p:nvCxnSpPr>
          <p:cNvPr id="8" name="Straight Connector 7"/>
          <p:cNvCxnSpPr/>
          <p:nvPr userDrawn="1"/>
        </p:nvCxnSpPr>
        <p:spPr>
          <a:xfrm flipV="1">
            <a:off x="0" y="1583267"/>
            <a:ext cx="8229600" cy="16933"/>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Content Placeholder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5240" y="6468809"/>
            <a:ext cx="1493520" cy="140208"/>
          </a:xfrm>
          <a:prstGeom prst="rect">
            <a:avLst/>
          </a:prstGeom>
        </p:spPr>
      </p:pic>
    </p:spTree>
    <p:extLst>
      <p:ext uri="{BB962C8B-B14F-4D97-AF65-F5344CB8AC3E}">
        <p14:creationId xmlns:p14="http://schemas.microsoft.com/office/powerpoint/2010/main" val="8527167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966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F2A411-D5CA-4CCD-8F9E-C9FFE5D8F331}" type="datetime1">
              <a:rPr lang="en-US" smtClean="0"/>
              <a:t>2/25/2019</a:t>
            </a:fld>
            <a:endParaRPr lang="en-US"/>
          </a:p>
        </p:txBody>
      </p:sp>
      <p:sp>
        <p:nvSpPr>
          <p:cNvPr id="9" name="Slide Number Placeholder 8"/>
          <p:cNvSpPr>
            <a:spLocks noGrp="1"/>
          </p:cNvSpPr>
          <p:nvPr>
            <p:ph type="sldNum" sz="quarter" idx="12"/>
          </p:nvPr>
        </p:nvSpPr>
        <p:spPr/>
        <p:txBody>
          <a:bodyPr/>
          <a:lstStyle/>
          <a:p>
            <a:fld id="{FFEBE46C-019A-6D47-B85D-E2C6165E1062}" type="slidenum">
              <a:rPr lang="en-US" smtClean="0"/>
              <a:t>‹#›</a:t>
            </a:fld>
            <a:endParaRPr lang="en-US"/>
          </a:p>
        </p:txBody>
      </p:sp>
      <p:cxnSp>
        <p:nvCxnSpPr>
          <p:cNvPr id="10" name="Straight Connector 9"/>
          <p:cNvCxnSpPr/>
          <p:nvPr userDrawn="1"/>
        </p:nvCxnSpPr>
        <p:spPr>
          <a:xfrm flipV="1">
            <a:off x="0" y="1583267"/>
            <a:ext cx="8229600" cy="16933"/>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Content Placeholder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5240" y="6468809"/>
            <a:ext cx="1493520" cy="140208"/>
          </a:xfrm>
          <a:prstGeom prst="rect">
            <a:avLst/>
          </a:prstGeom>
        </p:spPr>
      </p:pic>
    </p:spTree>
    <p:extLst>
      <p:ext uri="{BB962C8B-B14F-4D97-AF65-F5344CB8AC3E}">
        <p14:creationId xmlns:p14="http://schemas.microsoft.com/office/powerpoint/2010/main" val="14528307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9666"/>
            <a:ext cx="7886700" cy="1325563"/>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6D534E-D4E9-4F31-9821-1AB1AAFABBCF}" type="datetime1">
              <a:rPr lang="en-US" smtClean="0"/>
              <a:t>2/25/2019</a:t>
            </a:fld>
            <a:endParaRPr lang="en-US"/>
          </a:p>
        </p:txBody>
      </p:sp>
      <p:sp>
        <p:nvSpPr>
          <p:cNvPr id="5" name="Slide Number Placeholder 4"/>
          <p:cNvSpPr>
            <a:spLocks noGrp="1"/>
          </p:cNvSpPr>
          <p:nvPr>
            <p:ph type="sldNum" sz="quarter" idx="12"/>
          </p:nvPr>
        </p:nvSpPr>
        <p:spPr/>
        <p:txBody>
          <a:bodyPr/>
          <a:lstStyle/>
          <a:p>
            <a:fld id="{FFEBE46C-019A-6D47-B85D-E2C6165E1062}" type="slidenum">
              <a:rPr lang="en-US" smtClean="0"/>
              <a:t>‹#›</a:t>
            </a:fld>
            <a:endParaRPr lang="en-US"/>
          </a:p>
        </p:txBody>
      </p:sp>
      <p:cxnSp>
        <p:nvCxnSpPr>
          <p:cNvPr id="6" name="Straight Connector 5"/>
          <p:cNvCxnSpPr/>
          <p:nvPr userDrawn="1"/>
        </p:nvCxnSpPr>
        <p:spPr>
          <a:xfrm flipV="1">
            <a:off x="0" y="1583267"/>
            <a:ext cx="8229600" cy="16933"/>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pic>
        <p:nvPicPr>
          <p:cNvPr id="7" name="Content Placeholder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5240" y="6468809"/>
            <a:ext cx="1493520" cy="140208"/>
          </a:xfrm>
          <a:prstGeom prst="rect">
            <a:avLst/>
          </a:prstGeom>
        </p:spPr>
      </p:pic>
    </p:spTree>
    <p:extLst>
      <p:ext uri="{BB962C8B-B14F-4D97-AF65-F5344CB8AC3E}">
        <p14:creationId xmlns:p14="http://schemas.microsoft.com/office/powerpoint/2010/main" val="8373152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DFD013-8781-4C1E-A16E-151B3B3CFD04}" type="datetime1">
              <a:rPr lang="en-US" smtClean="0"/>
              <a:t>2/25/2019</a:t>
            </a:fld>
            <a:endParaRPr lang="en-US"/>
          </a:p>
        </p:txBody>
      </p:sp>
      <p:sp>
        <p:nvSpPr>
          <p:cNvPr id="4" name="Slide Number Placeholder 3"/>
          <p:cNvSpPr>
            <a:spLocks noGrp="1"/>
          </p:cNvSpPr>
          <p:nvPr>
            <p:ph type="sldNum" sz="quarter" idx="12"/>
          </p:nvPr>
        </p:nvSpPr>
        <p:spPr/>
        <p:txBody>
          <a:bodyPr/>
          <a:lstStyle/>
          <a:p>
            <a:fld id="{FFEBE46C-019A-6D47-B85D-E2C6165E1062}" type="slidenum">
              <a:rPr lang="en-US" smtClean="0"/>
              <a:t>‹#›</a:t>
            </a:fld>
            <a:endParaRPr lang="en-US"/>
          </a:p>
        </p:txBody>
      </p:sp>
      <p:pic>
        <p:nvPicPr>
          <p:cNvPr id="6" name="Content Placeholder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5240" y="6468809"/>
            <a:ext cx="1493520" cy="140208"/>
          </a:xfrm>
          <a:prstGeom prst="rect">
            <a:avLst/>
          </a:prstGeom>
        </p:spPr>
      </p:pic>
    </p:spTree>
    <p:extLst>
      <p:ext uri="{BB962C8B-B14F-4D97-AF65-F5344CB8AC3E}">
        <p14:creationId xmlns:p14="http://schemas.microsoft.com/office/powerpoint/2010/main" val="2970007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9B396C-FEC4-4168-986D-37E787D64160}" type="datetime1">
              <a:rPr lang="en-US" smtClean="0"/>
              <a:t>2/25/2019</a:t>
            </a:fld>
            <a:endParaRPr lang="en-US"/>
          </a:p>
        </p:txBody>
      </p:sp>
      <p:sp>
        <p:nvSpPr>
          <p:cNvPr id="7" name="Slide Number Placeholder 6"/>
          <p:cNvSpPr>
            <a:spLocks noGrp="1"/>
          </p:cNvSpPr>
          <p:nvPr>
            <p:ph type="sldNum" sz="quarter" idx="12"/>
          </p:nvPr>
        </p:nvSpPr>
        <p:spPr/>
        <p:txBody>
          <a:bodyPr/>
          <a:lstStyle/>
          <a:p>
            <a:fld id="{FFEBE46C-019A-6D47-B85D-E2C6165E1062}" type="slidenum">
              <a:rPr lang="en-US" smtClean="0"/>
              <a:t>‹#›</a:t>
            </a:fld>
            <a:endParaRPr lang="en-US"/>
          </a:p>
        </p:txBody>
      </p:sp>
      <p:cxnSp>
        <p:nvCxnSpPr>
          <p:cNvPr id="8" name="Straight Connector 7"/>
          <p:cNvCxnSpPr/>
          <p:nvPr userDrawn="1"/>
        </p:nvCxnSpPr>
        <p:spPr>
          <a:xfrm flipV="1">
            <a:off x="0" y="2057400"/>
            <a:ext cx="3579019" cy="8467"/>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pic>
        <p:nvPicPr>
          <p:cNvPr id="10" name="Content Placeholder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5240" y="6468809"/>
            <a:ext cx="1493520" cy="140208"/>
          </a:xfrm>
          <a:prstGeom prst="rect">
            <a:avLst/>
          </a:prstGeom>
        </p:spPr>
      </p:pic>
    </p:spTree>
    <p:extLst>
      <p:ext uri="{BB962C8B-B14F-4D97-AF65-F5344CB8AC3E}">
        <p14:creationId xmlns:p14="http://schemas.microsoft.com/office/powerpoint/2010/main" val="9392902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968E6-0C7D-43B8-9FEA-98C49E0CE086}" type="datetime1">
              <a:rPr lang="en-US" smtClean="0"/>
              <a:t>2/25/2019</a:t>
            </a:fld>
            <a:endParaRPr lang="en-US"/>
          </a:p>
        </p:txBody>
      </p:sp>
      <p:sp>
        <p:nvSpPr>
          <p:cNvPr id="7" name="Slide Number Placeholder 6"/>
          <p:cNvSpPr>
            <a:spLocks noGrp="1"/>
          </p:cNvSpPr>
          <p:nvPr>
            <p:ph type="sldNum" sz="quarter" idx="12"/>
          </p:nvPr>
        </p:nvSpPr>
        <p:spPr/>
        <p:txBody>
          <a:bodyPr/>
          <a:lstStyle/>
          <a:p>
            <a:fld id="{FFEBE46C-019A-6D47-B85D-E2C6165E1062}" type="slidenum">
              <a:rPr lang="en-US" smtClean="0"/>
              <a:t>‹#›</a:t>
            </a:fld>
            <a:endParaRPr lang="en-US"/>
          </a:p>
        </p:txBody>
      </p:sp>
      <p:cxnSp>
        <p:nvCxnSpPr>
          <p:cNvPr id="8" name="Straight Connector 7"/>
          <p:cNvCxnSpPr/>
          <p:nvPr userDrawn="1"/>
        </p:nvCxnSpPr>
        <p:spPr>
          <a:xfrm flipV="1">
            <a:off x="0" y="2057400"/>
            <a:ext cx="3579019" cy="8467"/>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Content Placeholder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5240" y="6468809"/>
            <a:ext cx="1493520" cy="140208"/>
          </a:xfrm>
          <a:prstGeom prst="rect">
            <a:avLst/>
          </a:prstGeom>
        </p:spPr>
      </p:pic>
    </p:spTree>
    <p:extLst>
      <p:ext uri="{BB962C8B-B14F-4D97-AF65-F5344CB8AC3E}">
        <p14:creationId xmlns:p14="http://schemas.microsoft.com/office/powerpoint/2010/main" val="4995981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9DDBC-CC4D-4FA0-82EE-C9E1142D98C9}" type="datetime1">
              <a:rPr lang="en-US" smtClean="0"/>
              <a:t>2/25/2019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BE46C-019A-6D47-B85D-E2C6165E1062}" type="slidenum">
              <a:rPr lang="en-US" smtClean="0"/>
              <a:t>‹#›</a:t>
            </a:fld>
            <a:endParaRPr lang="en-US"/>
          </a:p>
        </p:txBody>
      </p:sp>
    </p:spTree>
    <p:extLst>
      <p:ext uri="{BB962C8B-B14F-4D97-AF65-F5344CB8AC3E}">
        <p14:creationId xmlns:p14="http://schemas.microsoft.com/office/powerpoint/2010/main" val="1433506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1">
              <a:lumMod val="50000"/>
            </a:schemeClr>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99012"/>
            <a:ext cx="7772400" cy="2387600"/>
          </a:xfrm>
        </p:spPr>
        <p:txBody>
          <a:bodyPr/>
          <a:lstStyle/>
          <a:p>
            <a:r>
              <a:rPr lang="en-US" i="1" dirty="0" smtClean="0"/>
              <a:t>U.S. v. Clay</a:t>
            </a:r>
            <a:endParaRPr lang="en-US" i="1" dirty="0"/>
          </a:p>
        </p:txBody>
      </p:sp>
      <p:sp>
        <p:nvSpPr>
          <p:cNvPr id="3" name="Subtitle 2"/>
          <p:cNvSpPr>
            <a:spLocks noGrp="1"/>
          </p:cNvSpPr>
          <p:nvPr>
            <p:ph type="subTitle" idx="1"/>
          </p:nvPr>
        </p:nvSpPr>
        <p:spPr>
          <a:xfrm>
            <a:off x="1143000" y="4252828"/>
            <a:ext cx="6858000" cy="1655762"/>
          </a:xfrm>
        </p:spPr>
        <p:txBody>
          <a:bodyPr/>
          <a:lstStyle/>
          <a:p>
            <a:r>
              <a:rPr lang="en-US" dirty="0" smtClean="0"/>
              <a:t>Federal Trials and Great Debates </a:t>
            </a:r>
          </a:p>
          <a:p>
            <a:r>
              <a:rPr lang="en-US" dirty="0" smtClean="0"/>
              <a:t>in United States History</a:t>
            </a:r>
            <a:endParaRPr lang="en-US" dirty="0"/>
          </a:p>
        </p:txBody>
      </p:sp>
      <p:pic>
        <p:nvPicPr>
          <p:cNvPr id="4" name="Picture 3"/>
          <p:cNvPicPr>
            <a:picLocks noChangeAspect="1"/>
          </p:cNvPicPr>
          <p:nvPr/>
        </p:nvPicPr>
        <p:blipFill>
          <a:blip r:embed="rId2"/>
          <a:stretch>
            <a:fillRect/>
          </a:stretch>
        </p:blipFill>
        <p:spPr>
          <a:xfrm>
            <a:off x="2747855" y="580399"/>
            <a:ext cx="3645270" cy="2237226"/>
          </a:xfrm>
          <a:prstGeom prst="rect">
            <a:avLst/>
          </a:prstGeom>
        </p:spPr>
      </p:pic>
      <p:sp>
        <p:nvSpPr>
          <p:cNvPr id="5" name="TextBox 4"/>
          <p:cNvSpPr txBox="1"/>
          <p:nvPr/>
        </p:nvSpPr>
        <p:spPr>
          <a:xfrm>
            <a:off x="3569671" y="2817625"/>
            <a:ext cx="2001638" cy="276999"/>
          </a:xfrm>
          <a:prstGeom prst="rect">
            <a:avLst/>
          </a:prstGeom>
          <a:noFill/>
        </p:spPr>
        <p:txBody>
          <a:bodyPr wrap="none" rtlCol="0">
            <a:spAutoFit/>
          </a:bodyPr>
          <a:lstStyle/>
          <a:p>
            <a:r>
              <a:rPr lang="en-US" sz="1200" dirty="0" smtClean="0">
                <a:solidFill>
                  <a:schemeClr val="accent1">
                    <a:lumMod val="50000"/>
                  </a:schemeClr>
                </a:solidFill>
              </a:rPr>
              <a:t>Courtesy: Library of Congress</a:t>
            </a:r>
            <a:endParaRPr lang="en-US" sz="1200" dirty="0">
              <a:solidFill>
                <a:schemeClr val="accent1">
                  <a:lumMod val="50000"/>
                </a:schemeClr>
              </a:solidFill>
            </a:endParaRPr>
          </a:p>
        </p:txBody>
      </p:sp>
    </p:spTree>
    <p:extLst>
      <p:ext uri="{BB962C8B-B14F-4D97-AF65-F5344CB8AC3E}">
        <p14:creationId xmlns:p14="http://schemas.microsoft.com/office/powerpoint/2010/main" val="388730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1997604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The Appeals Process</a:t>
            </a:r>
            <a:endParaRPr lang="en-US" dirty="0"/>
          </a:p>
        </p:txBody>
      </p:sp>
      <p:sp>
        <p:nvSpPr>
          <p:cNvPr id="4" name="Slide Number Placeholder 3"/>
          <p:cNvSpPr>
            <a:spLocks noGrp="1"/>
          </p:cNvSpPr>
          <p:nvPr>
            <p:ph type="sldNum" sz="quarter" idx="12"/>
          </p:nvPr>
        </p:nvSpPr>
        <p:spPr/>
        <p:txBody>
          <a:bodyPr/>
          <a:lstStyle/>
          <a:p>
            <a:fld id="{FFEBE46C-019A-6D47-B85D-E2C6165E1062}" type="slidenum">
              <a:rPr lang="en-US" smtClean="0"/>
              <a:t>10</a:t>
            </a:fld>
            <a:endParaRPr lang="en-US"/>
          </a:p>
        </p:txBody>
      </p:sp>
      <p:sp>
        <p:nvSpPr>
          <p:cNvPr id="6" name="Curved Right Arrow 5"/>
          <p:cNvSpPr/>
          <p:nvPr/>
        </p:nvSpPr>
        <p:spPr>
          <a:xfrm rot="8192015">
            <a:off x="6981512" y="2922496"/>
            <a:ext cx="2058601" cy="2342738"/>
          </a:xfrm>
          <a:prstGeom prst="curvedRightArrow">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7486650" y="3750919"/>
            <a:ext cx="1450367" cy="1077218"/>
          </a:xfrm>
          <a:prstGeom prst="rect">
            <a:avLst/>
          </a:prstGeom>
          <a:noFill/>
        </p:spPr>
        <p:txBody>
          <a:bodyPr wrap="square" rtlCol="0">
            <a:spAutoFit/>
          </a:bodyPr>
          <a:lstStyle/>
          <a:p>
            <a:pPr algn="ctr"/>
            <a:r>
              <a:rPr lang="en-US" sz="3200" b="1" dirty="0" smtClean="0">
                <a:solidFill>
                  <a:srgbClr val="FFC000"/>
                </a:solidFill>
                <a:effectLst>
                  <a:outerShdw blurRad="38100" dist="38100" dir="2700000" algn="tl">
                    <a:srgbClr val="000000">
                      <a:alpha val="43137"/>
                    </a:srgbClr>
                  </a:outerShdw>
                </a:effectLst>
              </a:rPr>
              <a:t>Initial Appeal</a:t>
            </a:r>
            <a:endParaRPr lang="en-US" sz="3200" b="1" dirty="0">
              <a:solidFill>
                <a:srgbClr val="FFC000"/>
              </a:solidFill>
              <a:effectLst>
                <a:outerShdw blurRad="38100" dist="38100" dir="2700000" algn="tl">
                  <a:srgbClr val="000000">
                    <a:alpha val="43137"/>
                  </a:srgbClr>
                </a:outerShdw>
              </a:effectLst>
            </a:endParaRPr>
          </a:p>
        </p:txBody>
      </p:sp>
      <p:sp>
        <p:nvSpPr>
          <p:cNvPr id="8" name="Curved Right Arrow 7"/>
          <p:cNvSpPr/>
          <p:nvPr/>
        </p:nvSpPr>
        <p:spPr>
          <a:xfrm rot="8254679">
            <a:off x="5496253" y="1273749"/>
            <a:ext cx="2058601" cy="2342738"/>
          </a:xfrm>
          <a:prstGeom prst="curvedRightArrow">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5800368" y="1992236"/>
            <a:ext cx="1450367" cy="1077218"/>
          </a:xfrm>
          <a:prstGeom prst="rect">
            <a:avLst/>
          </a:prstGeom>
          <a:noFill/>
        </p:spPr>
        <p:txBody>
          <a:bodyPr wrap="square" rtlCol="0">
            <a:spAutoFit/>
          </a:bodyPr>
          <a:lstStyle/>
          <a:p>
            <a:pPr algn="ctr"/>
            <a:r>
              <a:rPr lang="en-US" sz="3200" b="1" dirty="0" smtClean="0">
                <a:solidFill>
                  <a:srgbClr val="FFC000"/>
                </a:solidFill>
                <a:effectLst>
                  <a:outerShdw blurRad="38100" dist="38100" dir="2700000" algn="tl">
                    <a:srgbClr val="000000">
                      <a:alpha val="43137"/>
                    </a:srgbClr>
                  </a:outerShdw>
                </a:effectLst>
              </a:rPr>
              <a:t>Initial Appeal</a:t>
            </a:r>
            <a:endParaRPr lang="en-US" sz="3200" b="1" dirty="0">
              <a:solidFill>
                <a:srgbClr val="FFC000"/>
              </a:solidFill>
              <a:effectLst>
                <a:outerShdw blurRad="38100" dist="38100" dir="2700000" algn="tl">
                  <a:srgbClr val="000000">
                    <a:alpha val="43137"/>
                  </a:srgbClr>
                </a:outerShdw>
              </a:effectLst>
            </a:endParaRPr>
          </a:p>
        </p:txBody>
      </p:sp>
      <p:sp>
        <p:nvSpPr>
          <p:cNvPr id="10" name="Curved Right Arrow 9"/>
          <p:cNvSpPr/>
          <p:nvPr/>
        </p:nvSpPr>
        <p:spPr>
          <a:xfrm rot="2551804">
            <a:off x="575964" y="1157388"/>
            <a:ext cx="2187657" cy="4431457"/>
          </a:xfrm>
          <a:prstGeom prst="curvedRightArrow">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p:cNvSpPr txBox="1"/>
          <p:nvPr/>
        </p:nvSpPr>
        <p:spPr>
          <a:xfrm>
            <a:off x="1026542" y="2688500"/>
            <a:ext cx="1741372" cy="584775"/>
          </a:xfrm>
          <a:prstGeom prst="rect">
            <a:avLst/>
          </a:prstGeom>
          <a:noFill/>
        </p:spPr>
        <p:txBody>
          <a:bodyPr wrap="square" rtlCol="0">
            <a:spAutoFit/>
          </a:bodyPr>
          <a:lstStyle/>
          <a:p>
            <a:pPr algn="ctr"/>
            <a:r>
              <a:rPr lang="en-US" sz="3200" b="1" dirty="0" smtClean="0">
                <a:solidFill>
                  <a:srgbClr val="FFC000"/>
                </a:solidFill>
                <a:effectLst>
                  <a:outerShdw blurRad="38100" dist="38100" dir="2700000" algn="tl">
                    <a:srgbClr val="000000">
                      <a:alpha val="43137"/>
                    </a:srgbClr>
                  </a:outerShdw>
                </a:effectLst>
              </a:rPr>
              <a:t>Remand</a:t>
            </a:r>
            <a:endParaRPr lang="en-US" sz="3200" b="1" dirty="0">
              <a:solidFill>
                <a:srgbClr val="FFC000"/>
              </a:solidFill>
              <a:effectLst>
                <a:outerShdw blurRad="38100" dist="38100" dir="2700000" algn="tl">
                  <a:srgbClr val="000000">
                    <a:alpha val="43137"/>
                  </a:srgbClr>
                </a:outerShdw>
              </a:effectLst>
            </a:endParaRPr>
          </a:p>
        </p:txBody>
      </p:sp>
      <p:sp>
        <p:nvSpPr>
          <p:cNvPr id="12" name="TextBox 11"/>
          <p:cNvSpPr txBox="1"/>
          <p:nvPr/>
        </p:nvSpPr>
        <p:spPr>
          <a:xfrm>
            <a:off x="6999440" y="2149891"/>
            <a:ext cx="1450367" cy="1077218"/>
          </a:xfrm>
          <a:prstGeom prst="rect">
            <a:avLst/>
          </a:prstGeom>
          <a:noFill/>
        </p:spPr>
        <p:txBody>
          <a:bodyPr wrap="square" rtlCol="0">
            <a:spAutoFit/>
          </a:bodyPr>
          <a:lstStyle/>
          <a:p>
            <a:pPr algn="ctr"/>
            <a:r>
              <a:rPr lang="en-US" sz="3200" b="1" dirty="0" smtClean="0">
                <a:solidFill>
                  <a:srgbClr val="FFC000"/>
                </a:solidFill>
                <a:effectLst>
                  <a:outerShdw blurRad="38100" dist="38100" dir="2700000" algn="tl">
                    <a:srgbClr val="000000">
                      <a:alpha val="43137"/>
                    </a:srgbClr>
                  </a:outerShdw>
                </a:effectLst>
              </a:rPr>
              <a:t>Second Appeal</a:t>
            </a:r>
            <a:endParaRPr lang="en-US" sz="3200" b="1" dirty="0">
              <a:solidFill>
                <a:srgbClr val="FFC000"/>
              </a:solidFill>
              <a:effectLst>
                <a:outerShdw blurRad="38100" dist="38100" dir="2700000" algn="tl">
                  <a:srgbClr val="000000">
                    <a:alpha val="43137"/>
                  </a:srgbClr>
                </a:outerShdw>
              </a:effectLst>
            </a:endParaRPr>
          </a:p>
        </p:txBody>
      </p:sp>
      <p:sp>
        <p:nvSpPr>
          <p:cNvPr id="13" name="TextBox 12"/>
          <p:cNvSpPr txBox="1"/>
          <p:nvPr/>
        </p:nvSpPr>
        <p:spPr>
          <a:xfrm>
            <a:off x="7790166" y="4574887"/>
            <a:ext cx="1450367" cy="1077218"/>
          </a:xfrm>
          <a:prstGeom prst="rect">
            <a:avLst/>
          </a:prstGeom>
          <a:noFill/>
        </p:spPr>
        <p:txBody>
          <a:bodyPr wrap="square" rtlCol="0">
            <a:spAutoFit/>
          </a:bodyPr>
          <a:lstStyle/>
          <a:p>
            <a:pPr algn="ctr"/>
            <a:r>
              <a:rPr lang="en-US" sz="3200" b="1" dirty="0" err="1" smtClean="0">
                <a:solidFill>
                  <a:srgbClr val="FFC000"/>
                </a:solidFill>
                <a:effectLst>
                  <a:outerShdw blurRad="38100" dist="38100" dir="2700000" algn="tl">
                    <a:srgbClr val="000000">
                      <a:alpha val="43137"/>
                    </a:srgbClr>
                  </a:outerShdw>
                </a:effectLst>
              </a:rPr>
              <a:t>SecondAppeal</a:t>
            </a:r>
            <a:endParaRPr lang="en-US" sz="32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4258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edge">
                                      <p:cBhvr>
                                        <p:cTn id="17" dur="2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edge">
                                      <p:cBhvr>
                                        <p:cTn id="27" dur="2000"/>
                                        <p:tgtEl>
                                          <p:spTgt spid="10"/>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par>
                                <p:cTn id="33" presetID="10" presetClass="exit" presetSubtype="0" fill="hold" grpId="2"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grpId="2" nodeType="withEffect">
                                  <p:stCondLst>
                                    <p:cond delay="0"/>
                                  </p:stCondLst>
                                  <p:childTnLst>
                                    <p:animEffect transition="out" filter="fade">
                                      <p:cBhvr>
                                        <p:cTn id="37" dur="1000"/>
                                        <p:tgtEl>
                                          <p:spTgt spid="8"/>
                                        </p:tgtEl>
                                      </p:cBhvr>
                                    </p:animEffect>
                                    <p:set>
                                      <p:cBhvr>
                                        <p:cTn id="38" dur="1" fill="hold">
                                          <p:stCondLst>
                                            <p:cond delay="999"/>
                                          </p:stCondLst>
                                        </p:cTn>
                                        <p:tgtEl>
                                          <p:spTgt spid="8"/>
                                        </p:tgtEl>
                                        <p:attrNameLst>
                                          <p:attrName>style.visibility</p:attrName>
                                        </p:attrNameLst>
                                      </p:cBhvr>
                                      <p:to>
                                        <p:strVal val="hidden"/>
                                      </p:to>
                                    </p:set>
                                  </p:childTnLst>
                                </p:cTn>
                              </p:par>
                              <p:par>
                                <p:cTn id="39" presetID="10" presetClass="exit" presetSubtype="0" fill="hold" grpId="2" nodeType="with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10" presetClass="exit" presetSubtype="0" fill="hold" grpId="2" nodeType="with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1"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ppt_w</p:attrName>
                                        </p:attrNameLst>
                                      </p:cBhvr>
                                      <p:tavLst>
                                        <p:tav tm="0" fmla="#ppt_w*sin(2.5*pi*$)">
                                          <p:val>
                                            <p:fltVal val="0"/>
                                          </p:val>
                                        </p:tav>
                                        <p:tav tm="100000">
                                          <p:val>
                                            <p:fltVal val="1"/>
                                          </p:val>
                                        </p:tav>
                                      </p:tavLst>
                                    </p:anim>
                                    <p:anim calcmode="lin" valueType="num">
                                      <p:cBhvr>
                                        <p:cTn id="51" dur="1000" fill="hold"/>
                                        <p:tgtEl>
                                          <p:spTgt spid="6"/>
                                        </p:tgtEl>
                                        <p:attrNameLst>
                                          <p:attrName>ppt_h</p:attrName>
                                        </p:attrNameLst>
                                      </p:cBhvr>
                                      <p:tavLst>
                                        <p:tav tm="0">
                                          <p:val>
                                            <p:strVal val="#ppt_h"/>
                                          </p:val>
                                        </p:tav>
                                        <p:tav tm="100000">
                                          <p:val>
                                            <p:strVal val="#ppt_h"/>
                                          </p:val>
                                        </p:tav>
                                      </p:tavLst>
                                    </p:anim>
                                  </p:childTnLst>
                                </p:cTn>
                              </p:par>
                              <p:par>
                                <p:cTn id="52" presetID="10" presetClass="exit" presetSubtype="0" fill="hold" grpId="1" nodeType="withEffect">
                                  <p:stCondLst>
                                    <p:cond delay="0"/>
                                  </p:stCondLst>
                                  <p:childTnLst>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par>
                                <p:cTn id="55" presetID="10"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xit" presetSubtype="0" fill="hold" grpId="1" nodeType="with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45" presetClass="entr" presetSubtype="0" fill="hold" grpId="1"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anim calcmode="lin" valueType="num">
                                      <p:cBhvr>
                                        <p:cTn id="69" dur="1000" fill="hold"/>
                                        <p:tgtEl>
                                          <p:spTgt spid="8"/>
                                        </p:tgtEl>
                                        <p:attrNameLst>
                                          <p:attrName>ppt_w</p:attrName>
                                        </p:attrNameLst>
                                      </p:cBhvr>
                                      <p:tavLst>
                                        <p:tav tm="0" fmla="#ppt_w*sin(2.5*pi*$)">
                                          <p:val>
                                            <p:fltVal val="0"/>
                                          </p:val>
                                        </p:tav>
                                        <p:tav tm="100000">
                                          <p:val>
                                            <p:fltVal val="1"/>
                                          </p:val>
                                        </p:tav>
                                      </p:tavLst>
                                    </p:anim>
                                    <p:anim calcmode="lin" valueType="num">
                                      <p:cBhvr>
                                        <p:cTn id="70" dur="1000" fill="hold"/>
                                        <p:tgtEl>
                                          <p:spTgt spid="8"/>
                                        </p:tgtEl>
                                        <p:attrNameLst>
                                          <p:attrName>ppt_h</p:attrName>
                                        </p:attrNameLst>
                                      </p:cBhvr>
                                      <p:tavLst>
                                        <p:tav tm="0">
                                          <p:val>
                                            <p:strVal val="#ppt_h"/>
                                          </p:val>
                                        </p:tav>
                                        <p:tav tm="100000">
                                          <p:val>
                                            <p:strVal val="#ppt_h"/>
                                          </p:val>
                                        </p:tav>
                                      </p:tavLst>
                                    </p:anim>
                                  </p:childTnLst>
                                </p:cTn>
                              </p:par>
                              <p:par>
                                <p:cTn id="71" presetID="10" presetClass="exit" presetSubtype="0" fill="hold" grpId="1" nodeType="withEffect">
                                  <p:stCondLst>
                                    <p:cond delay="0"/>
                                  </p:stCondLst>
                                  <p:childTnLst>
                                    <p:animEffect transition="out" filter="fade">
                                      <p:cBhvr>
                                        <p:cTn id="72" dur="500"/>
                                        <p:tgtEl>
                                          <p:spTgt spid="7"/>
                                        </p:tgtEl>
                                      </p:cBhvr>
                                    </p:animEffect>
                                    <p:set>
                                      <p:cBhvr>
                                        <p:cTn id="73" dur="1" fill="hold">
                                          <p:stCondLst>
                                            <p:cond delay="499"/>
                                          </p:stCondLst>
                                        </p:cTn>
                                        <p:tgtEl>
                                          <p:spTgt spid="7"/>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p:bldP spid="7" grpId="1"/>
      <p:bldP spid="7" grpId="2"/>
      <p:bldP spid="8" grpId="0" animBg="1"/>
      <p:bldP spid="8" grpId="1" animBg="1"/>
      <p:bldP spid="8" grpId="2" animBg="1"/>
      <p:bldP spid="9" grpId="0"/>
      <p:bldP spid="9" grpId="1"/>
      <p:bldP spid="9" grpId="2"/>
      <p:bldP spid="10" grpId="0" animBg="1"/>
      <p:bldP spid="10" grpId="1" animBg="1"/>
      <p:bldP spid="11" grpId="0"/>
      <p:bldP spid="11" grpId="1"/>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203" y="1729346"/>
            <a:ext cx="6088365" cy="5058632"/>
          </a:xfrm>
        </p:spPr>
        <p:txBody>
          <a:bodyPr>
            <a:normAutofit lnSpcReduction="10000"/>
          </a:bodyPr>
          <a:lstStyle/>
          <a:p>
            <a:r>
              <a:rPr lang="en-US" dirty="0" smtClean="0"/>
              <a:t>Ali’s appeal process lasted from 1967 to 1971.  </a:t>
            </a:r>
          </a:p>
          <a:p>
            <a:r>
              <a:rPr lang="en-US" dirty="0" smtClean="0"/>
              <a:t>During that time, the nation’s attitudes towards Vietnam, the draft, and Ali himself began to shift.</a:t>
            </a:r>
          </a:p>
          <a:p>
            <a:r>
              <a:rPr lang="en-US" dirty="0" smtClean="0"/>
              <a:t>More than 58,000 American soldiers were killed in Vietnam.</a:t>
            </a:r>
          </a:p>
          <a:p>
            <a:r>
              <a:rPr lang="en-US" dirty="0" smtClean="0"/>
              <a:t>As the war dragged on, many Americans began to question whether the war was worth fighting.</a:t>
            </a:r>
          </a:p>
          <a:p>
            <a:r>
              <a:rPr lang="en-US" dirty="0"/>
              <a:t>T</a:t>
            </a:r>
            <a:r>
              <a:rPr lang="en-US" dirty="0" smtClean="0"/>
              <a:t>he draft process also became increasingly unpopular.</a:t>
            </a:r>
          </a:p>
        </p:txBody>
      </p:sp>
      <p:sp>
        <p:nvSpPr>
          <p:cNvPr id="3" name="Title 2"/>
          <p:cNvSpPr>
            <a:spLocks noGrp="1"/>
          </p:cNvSpPr>
          <p:nvPr>
            <p:ph type="title"/>
          </p:nvPr>
        </p:nvSpPr>
        <p:spPr/>
        <p:txBody>
          <a:bodyPr/>
          <a:lstStyle/>
          <a:p>
            <a:r>
              <a:rPr lang="en-US" dirty="0" smtClean="0"/>
              <a:t>Changing Attitudes</a:t>
            </a:r>
            <a:endParaRPr lang="en-US" dirty="0"/>
          </a:p>
        </p:txBody>
      </p:sp>
      <p:sp>
        <p:nvSpPr>
          <p:cNvPr id="4" name="Slide Number Placeholder 3"/>
          <p:cNvSpPr>
            <a:spLocks noGrp="1"/>
          </p:cNvSpPr>
          <p:nvPr>
            <p:ph type="sldNum" sz="quarter" idx="12"/>
          </p:nvPr>
        </p:nvSpPr>
        <p:spPr/>
        <p:txBody>
          <a:bodyPr/>
          <a:lstStyle/>
          <a:p>
            <a:fld id="{FFEBE46C-019A-6D47-B85D-E2C6165E1062}" type="slidenum">
              <a:rPr lang="en-US" smtClean="0"/>
              <a:t>11</a:t>
            </a:fld>
            <a:endParaRPr lang="en-US"/>
          </a:p>
        </p:txBody>
      </p:sp>
      <p:pic>
        <p:nvPicPr>
          <p:cNvPr id="5" name="Picture 4"/>
          <p:cNvPicPr>
            <a:picLocks noChangeAspect="1"/>
          </p:cNvPicPr>
          <p:nvPr/>
        </p:nvPicPr>
        <p:blipFill>
          <a:blip r:embed="rId2"/>
          <a:stretch>
            <a:fillRect/>
          </a:stretch>
        </p:blipFill>
        <p:spPr>
          <a:xfrm>
            <a:off x="6125774" y="2471350"/>
            <a:ext cx="2923258" cy="2224217"/>
          </a:xfrm>
          <a:prstGeom prst="rect">
            <a:avLst/>
          </a:prstGeom>
        </p:spPr>
      </p:pic>
      <p:sp>
        <p:nvSpPr>
          <p:cNvPr id="6" name="Text Box 2"/>
          <p:cNvSpPr txBox="1">
            <a:spLocks noChangeArrowheads="1"/>
          </p:cNvSpPr>
          <p:nvPr/>
        </p:nvSpPr>
        <p:spPr bwMode="auto">
          <a:xfrm>
            <a:off x="6352793" y="4705998"/>
            <a:ext cx="2520950" cy="41529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0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Ali was an early critic of the Vietnam War</a:t>
            </a:r>
            <a:endParaRPr lang="en-US" sz="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Courtesy: Library of Congress</a:t>
            </a:r>
            <a:endParaRPr lang="en-US" sz="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2371903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203" y="1729346"/>
            <a:ext cx="5994571" cy="5058033"/>
          </a:xfrm>
        </p:spPr>
        <p:txBody>
          <a:bodyPr>
            <a:normAutofit/>
          </a:bodyPr>
          <a:lstStyle/>
          <a:p>
            <a:r>
              <a:rPr lang="en-US" dirty="0" smtClean="0"/>
              <a:t>As it became clear Ali was willing to make great sacrifices, many started to respect his sincerity and tenacity. </a:t>
            </a:r>
          </a:p>
          <a:p>
            <a:r>
              <a:rPr lang="en-US" dirty="0" smtClean="0"/>
              <a:t>Martin Luther King, Jr., captured a growing sentiment when he argued that “no </a:t>
            </a:r>
            <a:r>
              <a:rPr lang="en-US" dirty="0"/>
              <a:t>matter what you think of </a:t>
            </a:r>
            <a:r>
              <a:rPr lang="en-US" dirty="0" smtClean="0"/>
              <a:t>Mr. Muhammad Ali’s </a:t>
            </a:r>
            <a:r>
              <a:rPr lang="en-US" dirty="0"/>
              <a:t>religion, you certainly have to admire his courage.”</a:t>
            </a:r>
            <a:endParaRPr lang="en-US" dirty="0" smtClean="0"/>
          </a:p>
        </p:txBody>
      </p:sp>
      <p:sp>
        <p:nvSpPr>
          <p:cNvPr id="3" name="Title 2"/>
          <p:cNvSpPr>
            <a:spLocks noGrp="1"/>
          </p:cNvSpPr>
          <p:nvPr>
            <p:ph type="title"/>
          </p:nvPr>
        </p:nvSpPr>
        <p:spPr/>
        <p:txBody>
          <a:bodyPr/>
          <a:lstStyle/>
          <a:p>
            <a:r>
              <a:rPr lang="en-US" dirty="0" smtClean="0"/>
              <a:t>Changing Attitudes</a:t>
            </a:r>
            <a:endParaRPr lang="en-US" dirty="0"/>
          </a:p>
        </p:txBody>
      </p:sp>
      <p:sp>
        <p:nvSpPr>
          <p:cNvPr id="4" name="Slide Number Placeholder 3"/>
          <p:cNvSpPr>
            <a:spLocks noGrp="1"/>
          </p:cNvSpPr>
          <p:nvPr>
            <p:ph type="sldNum" sz="quarter" idx="12"/>
          </p:nvPr>
        </p:nvSpPr>
        <p:spPr/>
        <p:txBody>
          <a:bodyPr/>
          <a:lstStyle/>
          <a:p>
            <a:fld id="{FFEBE46C-019A-6D47-B85D-E2C6165E1062}" type="slidenum">
              <a:rPr lang="en-US" smtClean="0">
                <a:solidFill>
                  <a:prstClr val="black">
                    <a:tint val="75000"/>
                  </a:prstClr>
                </a:solidFill>
              </a:rPr>
              <a:pPr/>
              <a:t>12</a:t>
            </a:fld>
            <a:endParaRPr lang="en-US">
              <a:solidFill>
                <a:prstClr val="black">
                  <a:tint val="75000"/>
                </a:prstClr>
              </a:solidFill>
            </a:endParaRPr>
          </a:p>
        </p:txBody>
      </p:sp>
      <p:pic>
        <p:nvPicPr>
          <p:cNvPr id="5" name="Picture 4"/>
          <p:cNvPicPr>
            <a:picLocks noChangeAspect="1"/>
          </p:cNvPicPr>
          <p:nvPr/>
        </p:nvPicPr>
        <p:blipFill>
          <a:blip r:embed="rId2"/>
          <a:stretch>
            <a:fillRect/>
          </a:stretch>
        </p:blipFill>
        <p:spPr>
          <a:xfrm>
            <a:off x="6125774" y="2471350"/>
            <a:ext cx="2923258" cy="2224217"/>
          </a:xfrm>
          <a:prstGeom prst="rect">
            <a:avLst/>
          </a:prstGeom>
        </p:spPr>
      </p:pic>
      <p:sp>
        <p:nvSpPr>
          <p:cNvPr id="6" name="Text Box 2"/>
          <p:cNvSpPr txBox="1">
            <a:spLocks noChangeArrowheads="1"/>
          </p:cNvSpPr>
          <p:nvPr/>
        </p:nvSpPr>
        <p:spPr bwMode="auto">
          <a:xfrm>
            <a:off x="6352793" y="4705998"/>
            <a:ext cx="2520950" cy="41529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07000"/>
              </a:lnSpc>
            </a:pPr>
            <a:r>
              <a:rPr lang="en-US" sz="1000" dirty="0">
                <a:solidFill>
                  <a:srgbClr val="5B9BD5">
                    <a:lumMod val="50000"/>
                  </a:srgbClr>
                </a:solidFill>
                <a:latin typeface="Arial" panose="020B0604020202020204" pitchFamily="34" charset="0"/>
                <a:ea typeface="Calibri" panose="020F0502020204030204" pitchFamily="34" charset="0"/>
                <a:cs typeface="Arial" panose="020B0604020202020204" pitchFamily="34" charset="0"/>
              </a:rPr>
              <a:t>Ali was an early critic of the Vietnam War</a:t>
            </a:r>
            <a:endParaRPr lang="en-US" sz="1200" dirty="0">
              <a:solidFill>
                <a:srgbClr val="5B9BD5">
                  <a:lumMod val="50000"/>
                </a:srgbClr>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pPr>
            <a:r>
              <a:rPr lang="en-US" sz="1000" dirty="0">
                <a:solidFill>
                  <a:srgbClr val="5B9BD5">
                    <a:lumMod val="50000"/>
                  </a:srgbClr>
                </a:solidFill>
                <a:latin typeface="Arial" panose="020B0604020202020204" pitchFamily="34" charset="0"/>
                <a:ea typeface="Calibri" panose="020F0502020204030204" pitchFamily="34" charset="0"/>
                <a:cs typeface="Arial" panose="020B0604020202020204" pitchFamily="34" charset="0"/>
              </a:rPr>
              <a:t>Courtesy: Library of Congress</a:t>
            </a:r>
            <a:endParaRPr lang="en-US" sz="1200" dirty="0">
              <a:solidFill>
                <a:srgbClr val="5B9BD5">
                  <a:lumMod val="50000"/>
                </a:srgb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18875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728" y="1754660"/>
            <a:ext cx="5839991" cy="5177482"/>
          </a:xfrm>
        </p:spPr>
        <p:txBody>
          <a:bodyPr>
            <a:normAutofit/>
          </a:bodyPr>
          <a:lstStyle/>
          <a:p>
            <a:r>
              <a:rPr lang="en-US" dirty="0" smtClean="0"/>
              <a:t>When Ali took his case to the Supreme Court for a second time, the Justices limited the appeal to whether the DOJ had given erroneous legal advice to the SSS.</a:t>
            </a:r>
          </a:p>
          <a:p>
            <a:r>
              <a:rPr lang="en-US" dirty="0" smtClean="0"/>
              <a:t>Solicitor General Erwin Griswold admitted that Ali had sincere religious beliefs, but argued Ali only objected to fighting in “</a:t>
            </a:r>
            <a:r>
              <a:rPr lang="en-US" dirty="0"/>
              <a:t>the white man’s </a:t>
            </a:r>
            <a:r>
              <a:rPr lang="en-US" dirty="0" smtClean="0"/>
              <a:t>wars[.]”</a:t>
            </a:r>
          </a:p>
        </p:txBody>
      </p:sp>
      <p:sp>
        <p:nvSpPr>
          <p:cNvPr id="3" name="Title 2"/>
          <p:cNvSpPr>
            <a:spLocks noGrp="1"/>
          </p:cNvSpPr>
          <p:nvPr>
            <p:ph type="title"/>
          </p:nvPr>
        </p:nvSpPr>
        <p:spPr/>
        <p:txBody>
          <a:bodyPr/>
          <a:lstStyle/>
          <a:p>
            <a:r>
              <a:rPr lang="en-US" i="1" dirty="0" smtClean="0"/>
              <a:t>Clay v. United States </a:t>
            </a:r>
            <a:r>
              <a:rPr lang="en-US" dirty="0" smtClean="0"/>
              <a:t>(1971)</a:t>
            </a:r>
            <a:endParaRPr lang="en-US" dirty="0"/>
          </a:p>
        </p:txBody>
      </p:sp>
      <p:sp>
        <p:nvSpPr>
          <p:cNvPr id="4" name="Slide Number Placeholder 3"/>
          <p:cNvSpPr>
            <a:spLocks noGrp="1"/>
          </p:cNvSpPr>
          <p:nvPr>
            <p:ph type="sldNum" sz="quarter" idx="12"/>
          </p:nvPr>
        </p:nvSpPr>
        <p:spPr/>
        <p:txBody>
          <a:bodyPr/>
          <a:lstStyle/>
          <a:p>
            <a:fld id="{FFEBE46C-019A-6D47-B85D-E2C6165E1062}" type="slidenum">
              <a:rPr lang="en-US" smtClean="0"/>
              <a:t>13</a:t>
            </a:fld>
            <a:endParaRPr lang="en-US" dirty="0"/>
          </a:p>
        </p:txBody>
      </p:sp>
      <p:pic>
        <p:nvPicPr>
          <p:cNvPr id="13" name="Picture 12"/>
          <p:cNvPicPr>
            <a:picLocks noChangeAspect="1"/>
          </p:cNvPicPr>
          <p:nvPr/>
        </p:nvPicPr>
        <p:blipFill>
          <a:blip r:embed="rId2"/>
          <a:stretch>
            <a:fillRect/>
          </a:stretch>
        </p:blipFill>
        <p:spPr>
          <a:xfrm>
            <a:off x="6521138" y="2154171"/>
            <a:ext cx="2286000" cy="3007251"/>
          </a:xfrm>
          <a:prstGeom prst="rect">
            <a:avLst/>
          </a:prstGeom>
        </p:spPr>
      </p:pic>
      <p:sp>
        <p:nvSpPr>
          <p:cNvPr id="14" name="TextBox 13"/>
          <p:cNvSpPr txBox="1"/>
          <p:nvPr/>
        </p:nvSpPr>
        <p:spPr>
          <a:xfrm>
            <a:off x="6247230" y="5161422"/>
            <a:ext cx="2833816" cy="461665"/>
          </a:xfrm>
          <a:prstGeom prst="rect">
            <a:avLst/>
          </a:prstGeom>
          <a:noFill/>
        </p:spPr>
        <p:txBody>
          <a:bodyPr wrap="square" rtlCol="0">
            <a:spAutoFit/>
          </a:bodyPr>
          <a:lstStyle/>
          <a:p>
            <a:pPr algn="ctr"/>
            <a:r>
              <a:rPr lang="en-US" sz="1200" dirty="0" smtClean="0">
                <a:solidFill>
                  <a:srgbClr val="5B9BD5">
                    <a:lumMod val="50000"/>
                  </a:srgbClr>
                </a:solidFill>
              </a:rPr>
              <a:t>Justice John Marshall Harlan II</a:t>
            </a:r>
          </a:p>
          <a:p>
            <a:pPr algn="ctr"/>
            <a:r>
              <a:rPr lang="en-US" sz="1200" dirty="0">
                <a:solidFill>
                  <a:srgbClr val="5B9BD5">
                    <a:lumMod val="50000"/>
                  </a:srgbClr>
                </a:solidFill>
              </a:rPr>
              <a:t>Courtesy: Library of Congress</a:t>
            </a:r>
          </a:p>
        </p:txBody>
      </p:sp>
    </p:spTree>
    <p:extLst>
      <p:ext uri="{BB962C8B-B14F-4D97-AF65-F5344CB8AC3E}">
        <p14:creationId xmlns:p14="http://schemas.microsoft.com/office/powerpoint/2010/main" val="390447292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smtClean="0"/>
              <a:t>Clay v. United States </a:t>
            </a:r>
            <a:r>
              <a:rPr lang="en-US" dirty="0" smtClean="0"/>
              <a:t>(1971)</a:t>
            </a:r>
            <a:endParaRPr lang="en-US" dirty="0"/>
          </a:p>
        </p:txBody>
      </p:sp>
      <p:sp>
        <p:nvSpPr>
          <p:cNvPr id="4" name="Slide Number Placeholder 3"/>
          <p:cNvSpPr>
            <a:spLocks noGrp="1"/>
          </p:cNvSpPr>
          <p:nvPr>
            <p:ph type="sldNum" sz="quarter" idx="12"/>
          </p:nvPr>
        </p:nvSpPr>
        <p:spPr/>
        <p:txBody>
          <a:bodyPr/>
          <a:lstStyle/>
          <a:p>
            <a:fld id="{FFEBE46C-019A-6D47-B85D-E2C6165E1062}" type="slidenum">
              <a:rPr lang="en-US" smtClean="0">
                <a:solidFill>
                  <a:prstClr val="black">
                    <a:tint val="75000"/>
                  </a:prstClr>
                </a:solidFill>
              </a:rPr>
              <a:pPr/>
              <a:t>14</a:t>
            </a:fld>
            <a:endParaRPr lang="en-US" dirty="0">
              <a:solidFill>
                <a:prstClr val="black">
                  <a:tint val="75000"/>
                </a:prstClr>
              </a:solidFill>
            </a:endParaRPr>
          </a:p>
        </p:txBody>
      </p:sp>
      <p:pic>
        <p:nvPicPr>
          <p:cNvPr id="13" name="Picture 12"/>
          <p:cNvPicPr>
            <a:picLocks noChangeAspect="1"/>
          </p:cNvPicPr>
          <p:nvPr/>
        </p:nvPicPr>
        <p:blipFill>
          <a:blip r:embed="rId2"/>
          <a:stretch>
            <a:fillRect/>
          </a:stretch>
        </p:blipFill>
        <p:spPr>
          <a:xfrm>
            <a:off x="6521138" y="2154171"/>
            <a:ext cx="2286000" cy="3007251"/>
          </a:xfrm>
          <a:prstGeom prst="rect">
            <a:avLst/>
          </a:prstGeom>
        </p:spPr>
      </p:pic>
      <p:sp>
        <p:nvSpPr>
          <p:cNvPr id="14" name="TextBox 13"/>
          <p:cNvSpPr txBox="1"/>
          <p:nvPr/>
        </p:nvSpPr>
        <p:spPr>
          <a:xfrm>
            <a:off x="6247230" y="5161422"/>
            <a:ext cx="2833816" cy="461665"/>
          </a:xfrm>
          <a:prstGeom prst="rect">
            <a:avLst/>
          </a:prstGeom>
          <a:noFill/>
        </p:spPr>
        <p:txBody>
          <a:bodyPr wrap="square" rtlCol="0">
            <a:spAutoFit/>
          </a:bodyPr>
          <a:lstStyle/>
          <a:p>
            <a:pPr algn="ctr"/>
            <a:r>
              <a:rPr lang="en-US" sz="1200" dirty="0" smtClean="0">
                <a:solidFill>
                  <a:srgbClr val="5B9BD5">
                    <a:lumMod val="50000"/>
                  </a:srgbClr>
                </a:solidFill>
              </a:rPr>
              <a:t>Justice John Marshall Harlan II</a:t>
            </a:r>
          </a:p>
          <a:p>
            <a:pPr algn="ctr"/>
            <a:r>
              <a:rPr lang="en-US" sz="1200" dirty="0">
                <a:solidFill>
                  <a:srgbClr val="5B9BD5">
                    <a:lumMod val="50000"/>
                  </a:srgbClr>
                </a:solidFill>
              </a:rPr>
              <a:t>Courtesy: Library of Congress</a:t>
            </a:r>
          </a:p>
        </p:txBody>
      </p:sp>
      <p:sp>
        <p:nvSpPr>
          <p:cNvPr id="8" name="Content Placeholder 1"/>
          <p:cNvSpPr txBox="1">
            <a:spLocks/>
          </p:cNvSpPr>
          <p:nvPr/>
        </p:nvSpPr>
        <p:spPr>
          <a:xfrm>
            <a:off x="69012" y="1817042"/>
            <a:ext cx="6388938" cy="50409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smtClean="0">
                <a:solidFill>
                  <a:srgbClr val="5B9BD5">
                    <a:lumMod val="50000"/>
                  </a:srgbClr>
                </a:solidFill>
              </a:rPr>
              <a:t>When the justices initially voted on the case, a 5-3 majority supported affirming Ali’s conviction.</a:t>
            </a:r>
          </a:p>
          <a:p>
            <a:r>
              <a:rPr lang="en-US" sz="2200" dirty="0" smtClean="0">
                <a:solidFill>
                  <a:srgbClr val="5B9BD5">
                    <a:lumMod val="50000"/>
                  </a:srgbClr>
                </a:solidFill>
              </a:rPr>
              <a:t>Justice John Marshall Harlan II changed his mind after researching the Nation more fully.  This left the case tied 4-4.</a:t>
            </a:r>
          </a:p>
          <a:p>
            <a:r>
              <a:rPr lang="en-US" sz="2200" dirty="0" smtClean="0">
                <a:solidFill>
                  <a:srgbClr val="5B9BD5">
                    <a:lumMod val="50000"/>
                  </a:srgbClr>
                </a:solidFill>
              </a:rPr>
              <a:t>Justice Potter Stewart then persuaded the remaining justices that the SSS might have denied Ali’s objection to the war based on the incorrect assumptions that he was insincere and that his views were not based on religion.   </a:t>
            </a:r>
          </a:p>
          <a:p>
            <a:r>
              <a:rPr lang="en-US" sz="2200" dirty="0" smtClean="0">
                <a:solidFill>
                  <a:srgbClr val="5B9BD5">
                    <a:lumMod val="50000"/>
                  </a:srgbClr>
                </a:solidFill>
              </a:rPr>
              <a:t>Stewart wrote a </a:t>
            </a:r>
            <a:r>
              <a:rPr lang="en-US" sz="2200" i="1" dirty="0" smtClean="0">
                <a:solidFill>
                  <a:srgbClr val="5B9BD5">
                    <a:lumMod val="50000"/>
                  </a:srgbClr>
                </a:solidFill>
              </a:rPr>
              <a:t>per curium </a:t>
            </a:r>
            <a:r>
              <a:rPr lang="en-US" sz="2200" dirty="0" smtClean="0">
                <a:solidFill>
                  <a:srgbClr val="5B9BD5">
                    <a:lumMod val="50000"/>
                  </a:srgbClr>
                </a:solidFill>
              </a:rPr>
              <a:t>(a brief opinion on behalf of several justices) overturning Ali’s conviction.</a:t>
            </a:r>
          </a:p>
        </p:txBody>
      </p:sp>
      <p:pic>
        <p:nvPicPr>
          <p:cNvPr id="6" name="Picture 5"/>
          <p:cNvPicPr>
            <a:picLocks noChangeAspect="1"/>
          </p:cNvPicPr>
          <p:nvPr/>
        </p:nvPicPr>
        <p:blipFill>
          <a:blip r:embed="rId3"/>
          <a:stretch>
            <a:fillRect/>
          </a:stretch>
        </p:blipFill>
        <p:spPr>
          <a:xfrm>
            <a:off x="6487508" y="2168027"/>
            <a:ext cx="2353260" cy="2993395"/>
          </a:xfrm>
          <a:prstGeom prst="rect">
            <a:avLst/>
          </a:prstGeom>
        </p:spPr>
      </p:pic>
      <p:sp>
        <p:nvSpPr>
          <p:cNvPr id="10" name="TextBox 9"/>
          <p:cNvSpPr txBox="1"/>
          <p:nvPr/>
        </p:nvSpPr>
        <p:spPr>
          <a:xfrm>
            <a:off x="6247230" y="5261542"/>
            <a:ext cx="2833816" cy="461665"/>
          </a:xfrm>
          <a:prstGeom prst="rect">
            <a:avLst/>
          </a:prstGeom>
          <a:noFill/>
        </p:spPr>
        <p:txBody>
          <a:bodyPr wrap="square" rtlCol="0">
            <a:spAutoFit/>
          </a:bodyPr>
          <a:lstStyle/>
          <a:p>
            <a:pPr algn="ctr"/>
            <a:r>
              <a:rPr lang="en-US" sz="1200" dirty="0" smtClean="0">
                <a:solidFill>
                  <a:srgbClr val="5B9BD5">
                    <a:lumMod val="50000"/>
                  </a:srgbClr>
                </a:solidFill>
              </a:rPr>
              <a:t>Justice Potter Stewart</a:t>
            </a:r>
          </a:p>
          <a:p>
            <a:pPr algn="ctr"/>
            <a:r>
              <a:rPr lang="en-US" sz="1200" dirty="0">
                <a:solidFill>
                  <a:srgbClr val="5B9BD5">
                    <a:lumMod val="50000"/>
                  </a:srgbClr>
                </a:solidFill>
              </a:rPr>
              <a:t>Courtesy: Library of Congress</a:t>
            </a:r>
          </a:p>
        </p:txBody>
      </p:sp>
    </p:spTree>
    <p:extLst>
      <p:ext uri="{BB962C8B-B14F-4D97-AF65-F5344CB8AC3E}">
        <p14:creationId xmlns:p14="http://schemas.microsoft.com/office/powerpoint/2010/main" val="380313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4" presetID="10" presetClass="exit" presetSubtype="0" fill="hold" grpId="0" nodeType="with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fade">
                                      <p:cBhvr>
                                        <p:cTn id="37" dur="1000"/>
                                        <p:tgtEl>
                                          <p:spTgt spid="8">
                                            <p:txEl>
                                              <p:pRg st="3" end="3"/>
                                            </p:txEl>
                                          </p:spTgt>
                                        </p:tgtEl>
                                      </p:cBhvr>
                                    </p:animEffect>
                                    <p:anim calcmode="lin" valueType="num">
                                      <p:cBhvr>
                                        <p:cTn id="3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639" y="1619307"/>
            <a:ext cx="5478636" cy="4797598"/>
          </a:xfrm>
        </p:spPr>
        <p:txBody>
          <a:bodyPr>
            <a:normAutofit fontScale="92500"/>
          </a:bodyPr>
          <a:lstStyle/>
          <a:p>
            <a:r>
              <a:rPr lang="en-US" dirty="0" smtClean="0"/>
              <a:t>Ali was permitted to fight again shortly before the Supreme Court’s decision.</a:t>
            </a:r>
          </a:p>
          <a:p>
            <a:r>
              <a:rPr lang="en-US" dirty="0" smtClean="0"/>
              <a:t>He eventually regained his world title and became widely regarded as one of the greatest athletes of the twentieth century.</a:t>
            </a:r>
          </a:p>
          <a:p>
            <a:r>
              <a:rPr lang="en-US" dirty="0" smtClean="0"/>
              <a:t>Though Ali’s opposition to the draft was once very unpopular, he became a much-loved figure.</a:t>
            </a:r>
          </a:p>
          <a:p>
            <a:r>
              <a:rPr lang="en-US" dirty="0" smtClean="0"/>
              <a:t>Ali’s draft case formed an important part of his persona.</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The Aftermath</a:t>
            </a:r>
            <a:endParaRPr lang="en-US" dirty="0"/>
          </a:p>
        </p:txBody>
      </p:sp>
      <p:sp>
        <p:nvSpPr>
          <p:cNvPr id="4" name="Slide Number Placeholder 3"/>
          <p:cNvSpPr>
            <a:spLocks noGrp="1"/>
          </p:cNvSpPr>
          <p:nvPr>
            <p:ph type="sldNum" sz="quarter" idx="12"/>
          </p:nvPr>
        </p:nvSpPr>
        <p:spPr/>
        <p:txBody>
          <a:bodyPr/>
          <a:lstStyle/>
          <a:p>
            <a:fld id="{FFEBE46C-019A-6D47-B85D-E2C6165E1062}" type="slidenum">
              <a:rPr lang="en-US" smtClean="0"/>
              <a:t>15</a:t>
            </a:fld>
            <a:endParaRPr lang="en-US"/>
          </a:p>
        </p:txBody>
      </p:sp>
      <p:pic>
        <p:nvPicPr>
          <p:cNvPr id="5" name="Picture 4"/>
          <p:cNvPicPr>
            <a:picLocks noChangeAspect="1"/>
          </p:cNvPicPr>
          <p:nvPr/>
        </p:nvPicPr>
        <p:blipFill>
          <a:blip r:embed="rId2"/>
          <a:stretch>
            <a:fillRect/>
          </a:stretch>
        </p:blipFill>
        <p:spPr>
          <a:xfrm>
            <a:off x="5556275" y="2196561"/>
            <a:ext cx="3353091" cy="2267909"/>
          </a:xfrm>
          <a:prstGeom prst="rect">
            <a:avLst/>
          </a:prstGeom>
        </p:spPr>
      </p:pic>
      <p:sp>
        <p:nvSpPr>
          <p:cNvPr id="6" name="TextBox 5"/>
          <p:cNvSpPr txBox="1"/>
          <p:nvPr/>
        </p:nvSpPr>
        <p:spPr>
          <a:xfrm>
            <a:off x="5572749" y="4535518"/>
            <a:ext cx="3353091" cy="461665"/>
          </a:xfrm>
          <a:prstGeom prst="rect">
            <a:avLst/>
          </a:prstGeom>
          <a:noFill/>
        </p:spPr>
        <p:txBody>
          <a:bodyPr wrap="square" rtlCol="0">
            <a:spAutoFit/>
          </a:bodyPr>
          <a:lstStyle/>
          <a:p>
            <a:pPr algn="ctr"/>
            <a:r>
              <a:rPr lang="en-US" sz="1200" dirty="0" smtClean="0">
                <a:solidFill>
                  <a:schemeClr val="accent1">
                    <a:lumMod val="50000"/>
                  </a:schemeClr>
                </a:solidFill>
              </a:rPr>
              <a:t>Ali eventually regained his title and popularity</a:t>
            </a:r>
          </a:p>
          <a:p>
            <a:pPr algn="ctr"/>
            <a:r>
              <a:rPr lang="en-US" sz="1200" dirty="0" smtClean="0">
                <a:solidFill>
                  <a:schemeClr val="accent1">
                    <a:lumMod val="50000"/>
                  </a:schemeClr>
                </a:solidFill>
              </a:rPr>
              <a:t>Courtesy: Smithsonian Institute</a:t>
            </a:r>
            <a:endParaRPr lang="en-US" sz="1200" dirty="0">
              <a:solidFill>
                <a:schemeClr val="accent1">
                  <a:lumMod val="50000"/>
                </a:schemeClr>
              </a:solidFill>
            </a:endParaRPr>
          </a:p>
        </p:txBody>
      </p:sp>
    </p:spTree>
    <p:extLst>
      <p:ext uri="{BB962C8B-B14F-4D97-AF65-F5344CB8AC3E}">
        <p14:creationId xmlns:p14="http://schemas.microsoft.com/office/powerpoint/2010/main" val="16756929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275" y="1854685"/>
            <a:ext cx="5351013" cy="4882550"/>
          </a:xfrm>
        </p:spPr>
        <p:txBody>
          <a:bodyPr>
            <a:normAutofit/>
          </a:bodyPr>
          <a:lstStyle/>
          <a:p>
            <a:r>
              <a:rPr lang="en-US" i="1" dirty="0" smtClean="0"/>
              <a:t>U.S. v. Clay </a:t>
            </a:r>
            <a:r>
              <a:rPr lang="en-US" dirty="0" smtClean="0"/>
              <a:t>has long been heralded as a landmark for religious liberty.</a:t>
            </a:r>
          </a:p>
          <a:p>
            <a:r>
              <a:rPr lang="en-US" dirty="0" smtClean="0"/>
              <a:t>The idea of a black Muslim beating the U.S. government in court inspired many people around the world.</a:t>
            </a:r>
          </a:p>
          <a:p>
            <a:r>
              <a:rPr lang="en-US" dirty="0"/>
              <a:t>Several </a:t>
            </a:r>
            <a:r>
              <a:rPr lang="en-US" dirty="0" smtClean="0"/>
              <a:t>popular </a:t>
            </a:r>
            <a:r>
              <a:rPr lang="en-US" dirty="0"/>
              <a:t>books and films about </a:t>
            </a:r>
            <a:r>
              <a:rPr lang="en-US" dirty="0" smtClean="0"/>
              <a:t>Ali </a:t>
            </a:r>
            <a:r>
              <a:rPr lang="en-US" dirty="0"/>
              <a:t>have </a:t>
            </a:r>
            <a:r>
              <a:rPr lang="en-US" dirty="0" smtClean="0"/>
              <a:t>reinforced this narrative of the case.</a:t>
            </a:r>
          </a:p>
        </p:txBody>
      </p:sp>
      <p:sp>
        <p:nvSpPr>
          <p:cNvPr id="3" name="Title 2"/>
          <p:cNvSpPr>
            <a:spLocks noGrp="1"/>
          </p:cNvSpPr>
          <p:nvPr>
            <p:ph type="title"/>
          </p:nvPr>
        </p:nvSpPr>
        <p:spPr/>
        <p:txBody>
          <a:bodyPr/>
          <a:lstStyle/>
          <a:p>
            <a:r>
              <a:rPr lang="en-US" dirty="0" smtClean="0"/>
              <a:t>Legal Issues and Social Debates</a:t>
            </a:r>
            <a:endParaRPr lang="en-US" dirty="0"/>
          </a:p>
        </p:txBody>
      </p:sp>
      <p:sp>
        <p:nvSpPr>
          <p:cNvPr id="4" name="Slide Number Placeholder 3"/>
          <p:cNvSpPr>
            <a:spLocks noGrp="1"/>
          </p:cNvSpPr>
          <p:nvPr>
            <p:ph type="sldNum" sz="quarter" idx="12"/>
          </p:nvPr>
        </p:nvSpPr>
        <p:spPr/>
        <p:txBody>
          <a:bodyPr/>
          <a:lstStyle/>
          <a:p>
            <a:fld id="{FFEBE46C-019A-6D47-B85D-E2C6165E1062}" type="slidenum">
              <a:rPr lang="en-US" smtClean="0">
                <a:solidFill>
                  <a:prstClr val="black">
                    <a:tint val="75000"/>
                  </a:prstClr>
                </a:solidFill>
              </a:rPr>
              <a:pPr/>
              <a:t>16</a:t>
            </a:fld>
            <a:endParaRPr lang="en-US">
              <a:solidFill>
                <a:prstClr val="black">
                  <a:tint val="75000"/>
                </a:prstClr>
              </a:solidFill>
            </a:endParaRPr>
          </a:p>
        </p:txBody>
      </p:sp>
      <p:pic>
        <p:nvPicPr>
          <p:cNvPr id="5" name="Picture 4"/>
          <p:cNvPicPr>
            <a:picLocks noChangeAspect="1"/>
          </p:cNvPicPr>
          <p:nvPr/>
        </p:nvPicPr>
        <p:blipFill>
          <a:blip r:embed="rId2"/>
          <a:stretch>
            <a:fillRect/>
          </a:stretch>
        </p:blipFill>
        <p:spPr>
          <a:xfrm>
            <a:off x="5573436" y="1984726"/>
            <a:ext cx="3257251" cy="2546085"/>
          </a:xfrm>
          <a:prstGeom prst="rect">
            <a:avLst/>
          </a:prstGeom>
        </p:spPr>
      </p:pic>
      <p:sp>
        <p:nvSpPr>
          <p:cNvPr id="10" name="Text Box 2"/>
          <p:cNvSpPr txBox="1">
            <a:spLocks noChangeArrowheads="1"/>
          </p:cNvSpPr>
          <p:nvPr/>
        </p:nvSpPr>
        <p:spPr bwMode="auto">
          <a:xfrm>
            <a:off x="5573436" y="4632492"/>
            <a:ext cx="3257251" cy="685188"/>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07000"/>
              </a:lnSpc>
            </a:pPr>
            <a:r>
              <a:rPr lang="en-US" sz="1200" dirty="0" smtClean="0">
                <a:solidFill>
                  <a:srgbClr val="5B9BD5">
                    <a:lumMod val="50000"/>
                  </a:srgbClr>
                </a:solidFill>
                <a:latin typeface="Arial" panose="020B0604020202020204" pitchFamily="34" charset="0"/>
                <a:ea typeface="Calibri" panose="020F0502020204030204" pitchFamily="34" charset="0"/>
                <a:cs typeface="Arial" panose="020B0604020202020204" pitchFamily="34" charset="0"/>
              </a:rPr>
              <a:t>Ali’s fame and athletic skill may account for the later perception of the case</a:t>
            </a:r>
            <a:endParaRPr lang="en-US" sz="1200" dirty="0">
              <a:solidFill>
                <a:srgbClr val="5B9BD5">
                  <a:lumMod val="50000"/>
                </a:srgbClr>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pPr>
            <a:r>
              <a:rPr lang="en-US" sz="1200" dirty="0">
                <a:solidFill>
                  <a:srgbClr val="5B9BD5">
                    <a:lumMod val="50000"/>
                  </a:srgbClr>
                </a:solidFill>
                <a:latin typeface="Arial" panose="020B0604020202020204" pitchFamily="34" charset="0"/>
                <a:ea typeface="Calibri" panose="020F0502020204030204" pitchFamily="34" charset="0"/>
                <a:cs typeface="Arial" panose="020B0604020202020204" pitchFamily="34" charset="0"/>
              </a:rPr>
              <a:t>Courtesy: Library of Congress</a:t>
            </a:r>
          </a:p>
        </p:txBody>
      </p:sp>
    </p:spTree>
    <p:extLst>
      <p:ext uri="{BB962C8B-B14F-4D97-AF65-F5344CB8AC3E}">
        <p14:creationId xmlns:p14="http://schemas.microsoft.com/office/powerpoint/2010/main" val="299866790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5B9BD5">
                    <a:lumMod val="50000"/>
                  </a:srgbClr>
                </a:solidFill>
              </a:rPr>
              <a:t>Legal Issues and Social Debates</a:t>
            </a:r>
            <a:endParaRPr lang="en-US" dirty="0"/>
          </a:p>
        </p:txBody>
      </p:sp>
      <p:sp>
        <p:nvSpPr>
          <p:cNvPr id="4" name="Slide Number Placeholder 3"/>
          <p:cNvSpPr>
            <a:spLocks noGrp="1"/>
          </p:cNvSpPr>
          <p:nvPr>
            <p:ph type="sldNum" sz="quarter" idx="12"/>
          </p:nvPr>
        </p:nvSpPr>
        <p:spPr/>
        <p:txBody>
          <a:bodyPr/>
          <a:lstStyle/>
          <a:p>
            <a:fld id="{FFEBE46C-019A-6D47-B85D-E2C6165E1062}" type="slidenum">
              <a:rPr lang="en-US" smtClean="0"/>
              <a:t>17</a:t>
            </a:fld>
            <a:endParaRPr lang="en-US"/>
          </a:p>
        </p:txBody>
      </p:sp>
      <p:sp>
        <p:nvSpPr>
          <p:cNvPr id="9" name="Content Placeholder 1"/>
          <p:cNvSpPr txBox="1">
            <a:spLocks/>
          </p:cNvSpPr>
          <p:nvPr/>
        </p:nvSpPr>
        <p:spPr>
          <a:xfrm>
            <a:off x="140043" y="1751804"/>
            <a:ext cx="5433393" cy="48747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However, the courts mostly focused on a different set of issues.</a:t>
            </a:r>
          </a:p>
          <a:p>
            <a:r>
              <a:rPr lang="en-US" dirty="0" smtClean="0"/>
              <a:t>Even the Supreme Court decision in Ali’s favor did not hold that Ali was a conscientious objector.</a:t>
            </a:r>
          </a:p>
          <a:p>
            <a:r>
              <a:rPr lang="en-US" dirty="0" smtClean="0"/>
              <a:t>Instead, the Courts were primarily concerned with the </a:t>
            </a:r>
            <a:r>
              <a:rPr lang="en-US" b="1" i="1" u="sng" dirty="0" smtClean="0"/>
              <a:t>fairness</a:t>
            </a:r>
            <a:r>
              <a:rPr lang="en-US" dirty="0" smtClean="0"/>
              <a:t> of the </a:t>
            </a:r>
            <a:r>
              <a:rPr lang="en-US" b="1" i="1" u="sng" dirty="0" smtClean="0"/>
              <a:t>process</a:t>
            </a:r>
            <a:r>
              <a:rPr lang="en-US" dirty="0" smtClean="0"/>
              <a:t> by which Ali was convicted.</a:t>
            </a:r>
          </a:p>
        </p:txBody>
      </p:sp>
      <p:pic>
        <p:nvPicPr>
          <p:cNvPr id="5" name="Picture 4"/>
          <p:cNvPicPr>
            <a:picLocks noChangeAspect="1"/>
          </p:cNvPicPr>
          <p:nvPr/>
        </p:nvPicPr>
        <p:blipFill>
          <a:blip r:embed="rId2"/>
          <a:stretch>
            <a:fillRect/>
          </a:stretch>
        </p:blipFill>
        <p:spPr>
          <a:xfrm>
            <a:off x="5573436" y="1984726"/>
            <a:ext cx="3257251" cy="2546085"/>
          </a:xfrm>
          <a:prstGeom prst="rect">
            <a:avLst/>
          </a:prstGeom>
        </p:spPr>
      </p:pic>
      <p:sp>
        <p:nvSpPr>
          <p:cNvPr id="10" name="Text Box 2"/>
          <p:cNvSpPr txBox="1">
            <a:spLocks noChangeArrowheads="1"/>
          </p:cNvSpPr>
          <p:nvPr/>
        </p:nvSpPr>
        <p:spPr bwMode="auto">
          <a:xfrm>
            <a:off x="5573436" y="4632492"/>
            <a:ext cx="3257251" cy="685188"/>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0"/>
              </a:spcAft>
            </a:pPr>
            <a:r>
              <a:rPr lang="en-US" sz="120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Ali’s fame and athletic skill may account for the later perception of th</a:t>
            </a:r>
            <a:r>
              <a:rPr lang="en-US" sz="1200"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e case</a:t>
            </a:r>
            <a:endParaRPr lang="en-US" sz="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Courtesy: Library of Congress</a:t>
            </a:r>
          </a:p>
        </p:txBody>
      </p:sp>
    </p:spTree>
    <p:extLst>
      <p:ext uri="{BB962C8B-B14F-4D97-AF65-F5344CB8AC3E}">
        <p14:creationId xmlns:p14="http://schemas.microsoft.com/office/powerpoint/2010/main" val="3849758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3298" y="2075791"/>
            <a:ext cx="5802702" cy="4530726"/>
          </a:xfrm>
        </p:spPr>
        <p:txBody>
          <a:bodyPr>
            <a:normAutofit/>
          </a:bodyPr>
          <a:lstStyle/>
          <a:p>
            <a:r>
              <a:rPr lang="en-US" dirty="0" smtClean="0"/>
              <a:t>Cassius Clay, Jr. became heavyweight champion of the world in 1964.</a:t>
            </a:r>
          </a:p>
          <a:p>
            <a:r>
              <a:rPr lang="en-US" dirty="0" smtClean="0"/>
              <a:t>Shortly after winning the title, he </a:t>
            </a:r>
            <a:r>
              <a:rPr lang="en-US" dirty="0" smtClean="0"/>
              <a:t>announced </a:t>
            </a:r>
            <a:r>
              <a:rPr lang="en-US" dirty="0" smtClean="0"/>
              <a:t>he had joined the Nation of Islam.</a:t>
            </a:r>
          </a:p>
          <a:p>
            <a:r>
              <a:rPr lang="en-US" dirty="0" smtClean="0"/>
              <a:t>He changed his name to Cassius X and then to Muhammad Ali.</a:t>
            </a:r>
            <a:endParaRPr lang="en-US" dirty="0"/>
          </a:p>
          <a:p>
            <a:endParaRPr lang="en-US" dirty="0"/>
          </a:p>
          <a:p>
            <a:endParaRPr lang="en-US" dirty="0" smtClean="0"/>
          </a:p>
        </p:txBody>
      </p:sp>
      <p:sp>
        <p:nvSpPr>
          <p:cNvPr id="3" name="Title 2"/>
          <p:cNvSpPr>
            <a:spLocks noGrp="1"/>
          </p:cNvSpPr>
          <p:nvPr>
            <p:ph type="title"/>
          </p:nvPr>
        </p:nvSpPr>
        <p:spPr/>
        <p:txBody>
          <a:bodyPr/>
          <a:lstStyle/>
          <a:p>
            <a:r>
              <a:rPr lang="en-US" dirty="0" smtClean="0"/>
              <a:t>The Conversion of Cassius Clay</a:t>
            </a:r>
            <a:endParaRPr lang="en-US" dirty="0"/>
          </a:p>
        </p:txBody>
      </p:sp>
      <p:sp>
        <p:nvSpPr>
          <p:cNvPr id="4" name="Slide Number Placeholder 3"/>
          <p:cNvSpPr>
            <a:spLocks noGrp="1"/>
          </p:cNvSpPr>
          <p:nvPr>
            <p:ph type="sldNum" sz="quarter" idx="12"/>
          </p:nvPr>
        </p:nvSpPr>
        <p:spPr/>
        <p:txBody>
          <a:bodyPr/>
          <a:lstStyle/>
          <a:p>
            <a:fld id="{FFEBE46C-019A-6D47-B85D-E2C6165E1062}" type="slidenum">
              <a:rPr lang="en-US" smtClean="0"/>
              <a:t>2</a:t>
            </a:fld>
            <a:endParaRPr lang="en-US" dirty="0"/>
          </a:p>
        </p:txBody>
      </p:sp>
      <p:pic>
        <p:nvPicPr>
          <p:cNvPr id="5" name="Picture 4"/>
          <p:cNvPicPr>
            <a:picLocks noChangeAspect="1"/>
          </p:cNvPicPr>
          <p:nvPr/>
        </p:nvPicPr>
        <p:blipFill>
          <a:blip r:embed="rId2"/>
          <a:stretch>
            <a:fillRect/>
          </a:stretch>
        </p:blipFill>
        <p:spPr>
          <a:xfrm>
            <a:off x="6186617" y="1901416"/>
            <a:ext cx="2113920" cy="3689463"/>
          </a:xfrm>
          <a:prstGeom prst="rect">
            <a:avLst/>
          </a:prstGeom>
        </p:spPr>
      </p:pic>
      <p:sp>
        <p:nvSpPr>
          <p:cNvPr id="7" name="TextBox 6"/>
          <p:cNvSpPr txBox="1"/>
          <p:nvPr/>
        </p:nvSpPr>
        <p:spPr>
          <a:xfrm>
            <a:off x="6186617" y="5590879"/>
            <a:ext cx="2113920" cy="461665"/>
          </a:xfrm>
          <a:prstGeom prst="rect">
            <a:avLst/>
          </a:prstGeom>
          <a:noFill/>
        </p:spPr>
        <p:txBody>
          <a:bodyPr wrap="square" rtlCol="0">
            <a:spAutoFit/>
          </a:bodyPr>
          <a:lstStyle/>
          <a:p>
            <a:pPr algn="ctr"/>
            <a:r>
              <a:rPr lang="en-US" sz="1200" dirty="0" smtClean="0">
                <a:solidFill>
                  <a:schemeClr val="accent1">
                    <a:lumMod val="50000"/>
                  </a:schemeClr>
                </a:solidFill>
              </a:rPr>
              <a:t>Ali in the ring, 1965</a:t>
            </a:r>
          </a:p>
          <a:p>
            <a:pPr algn="ctr"/>
            <a:r>
              <a:rPr lang="en-US" sz="1200" dirty="0" smtClean="0">
                <a:solidFill>
                  <a:schemeClr val="accent1">
                    <a:lumMod val="50000"/>
                  </a:schemeClr>
                </a:solidFill>
              </a:rPr>
              <a:t>Courtesy: Library of Congress</a:t>
            </a:r>
            <a:endParaRPr lang="en-US" sz="1200" dirty="0">
              <a:solidFill>
                <a:schemeClr val="accent1">
                  <a:lumMod val="50000"/>
                </a:schemeClr>
              </a:solidFill>
            </a:endParaRPr>
          </a:p>
        </p:txBody>
      </p:sp>
    </p:spTree>
    <p:extLst>
      <p:ext uri="{BB962C8B-B14F-4D97-AF65-F5344CB8AC3E}">
        <p14:creationId xmlns:p14="http://schemas.microsoft.com/office/powerpoint/2010/main" val="176973028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7723" y="1719475"/>
            <a:ext cx="5412259" cy="5151825"/>
          </a:xfrm>
        </p:spPr>
        <p:txBody>
          <a:bodyPr>
            <a:normAutofit/>
          </a:bodyPr>
          <a:lstStyle/>
          <a:p>
            <a:pPr lvl="0"/>
            <a:r>
              <a:rPr lang="en-US" dirty="0">
                <a:solidFill>
                  <a:srgbClr val="5B9BD5">
                    <a:lumMod val="50000"/>
                  </a:srgbClr>
                </a:solidFill>
              </a:rPr>
              <a:t>Ali’s conversion was very controversial.</a:t>
            </a:r>
          </a:p>
          <a:p>
            <a:r>
              <a:rPr lang="en-US" dirty="0" smtClean="0"/>
              <a:t>The Nation of Islam emphasized the plight of African Americans as well as more traditional Islamic beliefs.</a:t>
            </a:r>
          </a:p>
          <a:p>
            <a:r>
              <a:rPr lang="en-US" dirty="0" smtClean="0"/>
              <a:t>Many critics claimed the group was racist and wanted to create a separate society for African Americans.</a:t>
            </a:r>
          </a:p>
        </p:txBody>
      </p:sp>
      <p:sp>
        <p:nvSpPr>
          <p:cNvPr id="3" name="Title 2"/>
          <p:cNvSpPr>
            <a:spLocks noGrp="1"/>
          </p:cNvSpPr>
          <p:nvPr>
            <p:ph type="title"/>
          </p:nvPr>
        </p:nvSpPr>
        <p:spPr/>
        <p:txBody>
          <a:bodyPr/>
          <a:lstStyle/>
          <a:p>
            <a:r>
              <a:rPr lang="en-US" dirty="0" smtClean="0"/>
              <a:t>The Nation of Islam</a:t>
            </a:r>
            <a:endParaRPr lang="en-US" dirty="0"/>
          </a:p>
        </p:txBody>
      </p:sp>
      <p:sp>
        <p:nvSpPr>
          <p:cNvPr id="4" name="Slide Number Placeholder 3"/>
          <p:cNvSpPr>
            <a:spLocks noGrp="1"/>
          </p:cNvSpPr>
          <p:nvPr>
            <p:ph type="sldNum" sz="quarter" idx="12"/>
          </p:nvPr>
        </p:nvSpPr>
        <p:spPr/>
        <p:txBody>
          <a:bodyPr/>
          <a:lstStyle/>
          <a:p>
            <a:fld id="{FFEBE46C-019A-6D47-B85D-E2C6165E1062}" type="slidenum">
              <a:rPr lang="en-US" smtClean="0"/>
              <a:t>3</a:t>
            </a:fld>
            <a:endParaRPr lang="en-US"/>
          </a:p>
        </p:txBody>
      </p:sp>
      <p:sp>
        <p:nvSpPr>
          <p:cNvPr id="6" name="TextBox 5"/>
          <p:cNvSpPr txBox="1"/>
          <p:nvPr/>
        </p:nvSpPr>
        <p:spPr>
          <a:xfrm>
            <a:off x="5649982" y="4630456"/>
            <a:ext cx="3178154" cy="738664"/>
          </a:xfrm>
          <a:prstGeom prst="rect">
            <a:avLst/>
          </a:prstGeom>
          <a:noFill/>
        </p:spPr>
        <p:txBody>
          <a:bodyPr wrap="square" rtlCol="0">
            <a:spAutoFit/>
          </a:bodyPr>
          <a:lstStyle/>
          <a:p>
            <a:pPr algn="ctr"/>
            <a:r>
              <a:rPr lang="en-US" sz="1400" dirty="0" smtClean="0">
                <a:solidFill>
                  <a:schemeClr val="accent1">
                    <a:lumMod val="50000"/>
                  </a:schemeClr>
                </a:solidFill>
              </a:rPr>
              <a:t>Ali watches as Nation of Islam leader Elijah Muhammad speaks to followers</a:t>
            </a:r>
          </a:p>
          <a:p>
            <a:pPr algn="ctr"/>
            <a:r>
              <a:rPr lang="en-US" sz="1400" dirty="0" smtClean="0">
                <a:solidFill>
                  <a:schemeClr val="accent1">
                    <a:lumMod val="50000"/>
                  </a:schemeClr>
                </a:solidFill>
              </a:rPr>
              <a:t>Courtesy: Library of Congress</a:t>
            </a:r>
            <a:endParaRPr lang="en-US" sz="1400" dirty="0">
              <a:solidFill>
                <a:schemeClr val="accent1">
                  <a:lumMod val="50000"/>
                </a:schemeClr>
              </a:solidFill>
            </a:endParaRPr>
          </a:p>
        </p:txBody>
      </p:sp>
      <p:pic>
        <p:nvPicPr>
          <p:cNvPr id="7" name="Picture 6"/>
          <p:cNvPicPr>
            <a:picLocks noChangeAspect="1"/>
          </p:cNvPicPr>
          <p:nvPr/>
        </p:nvPicPr>
        <p:blipFill>
          <a:blip r:embed="rId2"/>
          <a:stretch>
            <a:fillRect/>
          </a:stretch>
        </p:blipFill>
        <p:spPr>
          <a:xfrm>
            <a:off x="5649982" y="2040599"/>
            <a:ext cx="3178154" cy="2589857"/>
          </a:xfrm>
          <a:prstGeom prst="rect">
            <a:avLst/>
          </a:prstGeom>
        </p:spPr>
      </p:pic>
    </p:spTree>
    <p:extLst>
      <p:ext uri="{BB962C8B-B14F-4D97-AF65-F5344CB8AC3E}">
        <p14:creationId xmlns:p14="http://schemas.microsoft.com/office/powerpoint/2010/main" val="7853565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2309" y="1825625"/>
            <a:ext cx="5618361" cy="4351338"/>
          </a:xfrm>
        </p:spPr>
        <p:txBody>
          <a:bodyPr>
            <a:normAutofit/>
          </a:bodyPr>
          <a:lstStyle/>
          <a:p>
            <a:r>
              <a:rPr lang="en-US" dirty="0" smtClean="0"/>
              <a:t>During the Vietnam War, hundreds of thousands of young men were conscripted, or “drafted,” into the armed forces.</a:t>
            </a:r>
          </a:p>
          <a:p>
            <a:r>
              <a:rPr lang="en-US" dirty="0" smtClean="0"/>
              <a:t>Federal law imposed a maximum sentence of five years in prison and a $10,000 fine on eligible men who refused to serve.</a:t>
            </a:r>
          </a:p>
        </p:txBody>
      </p:sp>
      <p:sp>
        <p:nvSpPr>
          <p:cNvPr id="3" name="Title 2"/>
          <p:cNvSpPr>
            <a:spLocks noGrp="1"/>
          </p:cNvSpPr>
          <p:nvPr>
            <p:ph type="title"/>
          </p:nvPr>
        </p:nvSpPr>
        <p:spPr/>
        <p:txBody>
          <a:bodyPr/>
          <a:lstStyle/>
          <a:p>
            <a:r>
              <a:rPr lang="en-US" dirty="0" smtClean="0"/>
              <a:t>Ali and the Draft</a:t>
            </a:r>
            <a:endParaRPr lang="en-US" dirty="0"/>
          </a:p>
        </p:txBody>
      </p:sp>
      <p:sp>
        <p:nvSpPr>
          <p:cNvPr id="4" name="Slide Number Placeholder 3"/>
          <p:cNvSpPr>
            <a:spLocks noGrp="1"/>
          </p:cNvSpPr>
          <p:nvPr>
            <p:ph type="sldNum" sz="quarter" idx="12"/>
          </p:nvPr>
        </p:nvSpPr>
        <p:spPr/>
        <p:txBody>
          <a:bodyPr/>
          <a:lstStyle/>
          <a:p>
            <a:fld id="{FFEBE46C-019A-6D47-B85D-E2C6165E1062}" type="slidenum">
              <a:rPr lang="en-US" smtClean="0">
                <a:solidFill>
                  <a:prstClr val="black">
                    <a:tint val="75000"/>
                  </a:prstClr>
                </a:solidFill>
              </a:rPr>
              <a:pPr/>
              <a:t>4</a:t>
            </a:fld>
            <a:endParaRPr lang="en-US">
              <a:solidFill>
                <a:prstClr val="black">
                  <a:tint val="75000"/>
                </a:prstClr>
              </a:solidFill>
            </a:endParaRPr>
          </a:p>
        </p:txBody>
      </p:sp>
      <p:pic>
        <p:nvPicPr>
          <p:cNvPr id="5" name="Picture 4"/>
          <p:cNvPicPr>
            <a:picLocks noChangeAspect="1"/>
          </p:cNvPicPr>
          <p:nvPr/>
        </p:nvPicPr>
        <p:blipFill>
          <a:blip r:embed="rId2"/>
          <a:stretch>
            <a:fillRect/>
          </a:stretch>
        </p:blipFill>
        <p:spPr>
          <a:xfrm>
            <a:off x="6137189" y="1825624"/>
            <a:ext cx="2378161" cy="3322557"/>
          </a:xfrm>
          <a:prstGeom prst="rect">
            <a:avLst/>
          </a:prstGeom>
        </p:spPr>
      </p:pic>
      <p:sp>
        <p:nvSpPr>
          <p:cNvPr id="6" name="TextBox 5"/>
          <p:cNvSpPr txBox="1"/>
          <p:nvPr/>
        </p:nvSpPr>
        <p:spPr>
          <a:xfrm>
            <a:off x="6137189" y="5239265"/>
            <a:ext cx="2378161" cy="461665"/>
          </a:xfrm>
          <a:prstGeom prst="rect">
            <a:avLst/>
          </a:prstGeom>
          <a:noFill/>
        </p:spPr>
        <p:txBody>
          <a:bodyPr wrap="square" rtlCol="0">
            <a:spAutoFit/>
          </a:bodyPr>
          <a:lstStyle/>
          <a:p>
            <a:pPr algn="ctr"/>
            <a:r>
              <a:rPr lang="en-US" sz="1200" dirty="0" smtClean="0">
                <a:solidFill>
                  <a:srgbClr val="5B9BD5">
                    <a:lumMod val="50000"/>
                  </a:srgbClr>
                </a:solidFill>
              </a:rPr>
              <a:t>Ali tries army boots on for size</a:t>
            </a:r>
          </a:p>
          <a:p>
            <a:pPr algn="ctr"/>
            <a:r>
              <a:rPr lang="en-US" sz="1200" dirty="0" smtClean="0">
                <a:solidFill>
                  <a:srgbClr val="5B9BD5">
                    <a:lumMod val="50000"/>
                  </a:srgbClr>
                </a:solidFill>
              </a:rPr>
              <a:t>Courtesy: Library of Congress</a:t>
            </a:r>
            <a:endParaRPr lang="en-US" sz="1200" dirty="0">
              <a:solidFill>
                <a:srgbClr val="5B9BD5">
                  <a:lumMod val="50000"/>
                </a:srgbClr>
              </a:solidFill>
            </a:endParaRPr>
          </a:p>
        </p:txBody>
      </p:sp>
    </p:spTree>
    <p:extLst>
      <p:ext uri="{BB962C8B-B14F-4D97-AF65-F5344CB8AC3E}">
        <p14:creationId xmlns:p14="http://schemas.microsoft.com/office/powerpoint/2010/main" val="40376135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Ali and the Draft</a:t>
            </a:r>
            <a:endParaRPr lang="en-US" dirty="0"/>
          </a:p>
        </p:txBody>
      </p:sp>
      <p:sp>
        <p:nvSpPr>
          <p:cNvPr id="4" name="Slide Number Placeholder 3"/>
          <p:cNvSpPr>
            <a:spLocks noGrp="1"/>
          </p:cNvSpPr>
          <p:nvPr>
            <p:ph type="sldNum" sz="quarter" idx="12"/>
          </p:nvPr>
        </p:nvSpPr>
        <p:spPr/>
        <p:txBody>
          <a:bodyPr/>
          <a:lstStyle/>
          <a:p>
            <a:fld id="{FFEBE46C-019A-6D47-B85D-E2C6165E1062}" type="slidenum">
              <a:rPr lang="en-US" smtClean="0"/>
              <a:t>5</a:t>
            </a:fld>
            <a:endParaRPr lang="en-US"/>
          </a:p>
        </p:txBody>
      </p:sp>
      <p:pic>
        <p:nvPicPr>
          <p:cNvPr id="5" name="Picture 4"/>
          <p:cNvPicPr>
            <a:picLocks noChangeAspect="1"/>
          </p:cNvPicPr>
          <p:nvPr/>
        </p:nvPicPr>
        <p:blipFill>
          <a:blip r:embed="rId2"/>
          <a:stretch>
            <a:fillRect/>
          </a:stretch>
        </p:blipFill>
        <p:spPr>
          <a:xfrm>
            <a:off x="6137189" y="1825624"/>
            <a:ext cx="2378161" cy="3322557"/>
          </a:xfrm>
          <a:prstGeom prst="rect">
            <a:avLst/>
          </a:prstGeom>
        </p:spPr>
      </p:pic>
      <p:sp>
        <p:nvSpPr>
          <p:cNvPr id="6" name="TextBox 5"/>
          <p:cNvSpPr txBox="1"/>
          <p:nvPr/>
        </p:nvSpPr>
        <p:spPr>
          <a:xfrm>
            <a:off x="6137189" y="5239265"/>
            <a:ext cx="2378161" cy="461665"/>
          </a:xfrm>
          <a:prstGeom prst="rect">
            <a:avLst/>
          </a:prstGeom>
          <a:noFill/>
        </p:spPr>
        <p:txBody>
          <a:bodyPr wrap="square" rtlCol="0">
            <a:spAutoFit/>
          </a:bodyPr>
          <a:lstStyle/>
          <a:p>
            <a:pPr algn="ctr"/>
            <a:r>
              <a:rPr lang="en-US" sz="1200" dirty="0" smtClean="0">
                <a:solidFill>
                  <a:schemeClr val="accent1">
                    <a:lumMod val="50000"/>
                  </a:schemeClr>
                </a:solidFill>
              </a:rPr>
              <a:t>Ali tries army boots on for size</a:t>
            </a:r>
          </a:p>
          <a:p>
            <a:pPr algn="ctr"/>
            <a:r>
              <a:rPr lang="en-US" sz="1200" dirty="0" smtClean="0">
                <a:solidFill>
                  <a:schemeClr val="accent1">
                    <a:lumMod val="50000"/>
                  </a:schemeClr>
                </a:solidFill>
              </a:rPr>
              <a:t>Courtesy: Library of Congress</a:t>
            </a:r>
            <a:endParaRPr lang="en-US" sz="1200" dirty="0">
              <a:solidFill>
                <a:schemeClr val="accent1">
                  <a:lumMod val="50000"/>
                </a:schemeClr>
              </a:solidFill>
            </a:endParaRPr>
          </a:p>
        </p:txBody>
      </p:sp>
      <p:sp>
        <p:nvSpPr>
          <p:cNvPr id="7" name="Content Placeholder 1"/>
          <p:cNvSpPr txBox="1">
            <a:spLocks/>
          </p:cNvSpPr>
          <p:nvPr/>
        </p:nvSpPr>
        <p:spPr>
          <a:xfrm>
            <a:off x="414466" y="1842067"/>
            <a:ext cx="5352020" cy="461636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When he became eligible for the draft in 1966, Ali announced that </a:t>
            </a:r>
            <a:r>
              <a:rPr lang="en-US" dirty="0"/>
              <a:t>he had “no quarrel with them </a:t>
            </a:r>
            <a:r>
              <a:rPr lang="en-US" dirty="0" smtClean="0"/>
              <a:t>Vietcong.” </a:t>
            </a:r>
          </a:p>
          <a:p>
            <a:r>
              <a:rPr lang="en-US" dirty="0" smtClean="0"/>
              <a:t>He felt America should fix racism and oppression at home instead of fighting in Vietnam.</a:t>
            </a:r>
          </a:p>
          <a:p>
            <a:r>
              <a:rPr lang="en-US" dirty="0" smtClean="0"/>
              <a:t>At that time the war was popular with the public and few other celebrities dared to object.</a:t>
            </a:r>
          </a:p>
          <a:p>
            <a:r>
              <a:rPr lang="en-US" dirty="0" smtClean="0"/>
              <a:t>Ali was widely criticized.</a:t>
            </a:r>
            <a:endParaRPr lang="en-US" dirty="0"/>
          </a:p>
        </p:txBody>
      </p:sp>
    </p:spTree>
    <p:extLst>
      <p:ext uri="{BB962C8B-B14F-4D97-AF65-F5344CB8AC3E}">
        <p14:creationId xmlns:p14="http://schemas.microsoft.com/office/powerpoint/2010/main" val="3418955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anim calcmode="lin" valueType="num">
                                      <p:cBhvr>
                                        <p:cTn id="1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anim calcmode="lin" valueType="num">
                                      <p:cBhvr>
                                        <p:cTn id="1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1000"/>
                                        <p:tgtEl>
                                          <p:spTgt spid="7">
                                            <p:txEl>
                                              <p:pRg st="2" end="2"/>
                                            </p:txEl>
                                          </p:spTgt>
                                        </p:tgtEl>
                                      </p:cBhvr>
                                    </p:animEffect>
                                    <p:anim calcmode="lin" valueType="num">
                                      <p:cBhvr>
                                        <p:cTn id="2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1000"/>
                                        <p:tgtEl>
                                          <p:spTgt spid="7">
                                            <p:txEl>
                                              <p:pRg st="3" end="3"/>
                                            </p:txEl>
                                          </p:spTgt>
                                        </p:tgtEl>
                                      </p:cBhvr>
                                    </p:animEffect>
                                    <p:anim calcmode="lin" valueType="num">
                                      <p:cBhvr>
                                        <p:cTn id="3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Ali claimed that he should be exempted from military service as a “conscientious objector.”</a:t>
            </a:r>
          </a:p>
          <a:p>
            <a:r>
              <a:rPr lang="en-US" dirty="0" smtClean="0"/>
              <a:t>This status protected some individuals from service based on their beliefs.  </a:t>
            </a:r>
          </a:p>
          <a:p>
            <a:r>
              <a:rPr lang="en-US" dirty="0" smtClean="0"/>
              <a:t>Contentious objectors had to show three things:</a:t>
            </a:r>
          </a:p>
          <a:p>
            <a:pPr lvl="1"/>
            <a:r>
              <a:rPr lang="en-US" dirty="0" smtClean="0"/>
              <a:t>That they objected to </a:t>
            </a:r>
            <a:r>
              <a:rPr lang="en-US" b="1" i="1" u="sng" dirty="0" smtClean="0"/>
              <a:t>all</a:t>
            </a:r>
            <a:r>
              <a:rPr lang="en-US" dirty="0" smtClean="0"/>
              <a:t> wars;</a:t>
            </a:r>
          </a:p>
          <a:p>
            <a:pPr lvl="1"/>
            <a:r>
              <a:rPr lang="en-US" dirty="0" smtClean="0"/>
              <a:t>That their objections were based on </a:t>
            </a:r>
            <a:r>
              <a:rPr lang="en-US" b="1" i="1" u="sng" dirty="0" smtClean="0"/>
              <a:t>religion</a:t>
            </a:r>
            <a:r>
              <a:rPr lang="en-US" dirty="0" smtClean="0"/>
              <a:t>; and</a:t>
            </a:r>
          </a:p>
          <a:p>
            <a:pPr lvl="1"/>
            <a:r>
              <a:rPr lang="en-US" dirty="0" smtClean="0"/>
              <a:t>That their objections were </a:t>
            </a:r>
            <a:r>
              <a:rPr lang="en-US" b="1" i="1" u="sng" dirty="0" smtClean="0"/>
              <a:t>sincere</a:t>
            </a:r>
          </a:p>
        </p:txBody>
      </p:sp>
      <p:sp>
        <p:nvSpPr>
          <p:cNvPr id="3" name="Title 2"/>
          <p:cNvSpPr>
            <a:spLocks noGrp="1"/>
          </p:cNvSpPr>
          <p:nvPr>
            <p:ph type="title"/>
          </p:nvPr>
        </p:nvSpPr>
        <p:spPr/>
        <p:txBody>
          <a:bodyPr/>
          <a:lstStyle/>
          <a:p>
            <a:r>
              <a:rPr lang="en-US" dirty="0" smtClean="0"/>
              <a:t>Conscientious Objection</a:t>
            </a:r>
            <a:endParaRPr lang="en-US" dirty="0"/>
          </a:p>
        </p:txBody>
      </p:sp>
      <p:sp>
        <p:nvSpPr>
          <p:cNvPr id="4" name="Slide Number Placeholder 3"/>
          <p:cNvSpPr>
            <a:spLocks noGrp="1"/>
          </p:cNvSpPr>
          <p:nvPr>
            <p:ph type="sldNum" sz="quarter" idx="12"/>
          </p:nvPr>
        </p:nvSpPr>
        <p:spPr/>
        <p:txBody>
          <a:bodyPr/>
          <a:lstStyle/>
          <a:p>
            <a:fld id="{FFEBE46C-019A-6D47-B85D-E2C6165E1062}" type="slidenum">
              <a:rPr lang="en-US" smtClean="0"/>
              <a:t>6</a:t>
            </a:fld>
            <a:endParaRPr lang="en-US"/>
          </a:p>
        </p:txBody>
      </p:sp>
    </p:spTree>
    <p:extLst>
      <p:ext uri="{BB962C8B-B14F-4D97-AF65-F5344CB8AC3E}">
        <p14:creationId xmlns:p14="http://schemas.microsoft.com/office/powerpoint/2010/main" val="418298815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6648" y="1866214"/>
            <a:ext cx="6025809" cy="4855262"/>
          </a:xfrm>
        </p:spPr>
        <p:txBody>
          <a:bodyPr>
            <a:normAutofit/>
          </a:bodyPr>
          <a:lstStyle/>
          <a:p>
            <a:r>
              <a:rPr lang="en-US" dirty="0" smtClean="0"/>
              <a:t>Conscientious objector claims were handled by an agency called the Selective Service System (“SSS”).</a:t>
            </a:r>
          </a:p>
          <a:p>
            <a:r>
              <a:rPr lang="en-US" dirty="0" smtClean="0"/>
              <a:t>Lawyers for the Department of Justice advised the SSS that Ali failed all three of the criteria for objector status.</a:t>
            </a:r>
          </a:p>
          <a:p>
            <a:r>
              <a:rPr lang="en-US" dirty="0" smtClean="0"/>
              <a:t>The SSS rejected Ali’s claims, and he was ordered to report for military service.</a:t>
            </a:r>
          </a:p>
        </p:txBody>
      </p:sp>
      <p:sp>
        <p:nvSpPr>
          <p:cNvPr id="3" name="Title 2"/>
          <p:cNvSpPr>
            <a:spLocks noGrp="1"/>
          </p:cNvSpPr>
          <p:nvPr>
            <p:ph type="title"/>
          </p:nvPr>
        </p:nvSpPr>
        <p:spPr/>
        <p:txBody>
          <a:bodyPr/>
          <a:lstStyle/>
          <a:p>
            <a:r>
              <a:rPr lang="en-US" dirty="0" smtClean="0"/>
              <a:t>The Selective Service Process</a:t>
            </a:r>
            <a:endParaRPr lang="en-US" dirty="0"/>
          </a:p>
        </p:txBody>
      </p:sp>
      <p:sp>
        <p:nvSpPr>
          <p:cNvPr id="4" name="Slide Number Placeholder 3"/>
          <p:cNvSpPr>
            <a:spLocks noGrp="1"/>
          </p:cNvSpPr>
          <p:nvPr>
            <p:ph type="sldNum" sz="quarter" idx="12"/>
          </p:nvPr>
        </p:nvSpPr>
        <p:spPr/>
        <p:txBody>
          <a:bodyPr/>
          <a:lstStyle/>
          <a:p>
            <a:fld id="{FFEBE46C-019A-6D47-B85D-E2C6165E1062}" type="slidenum">
              <a:rPr lang="en-US" smtClean="0"/>
              <a:t>7</a:t>
            </a:fld>
            <a:endParaRPr lang="en-US" dirty="0"/>
          </a:p>
        </p:txBody>
      </p:sp>
      <p:pic>
        <p:nvPicPr>
          <p:cNvPr id="5" name="Picture 4"/>
          <p:cNvPicPr>
            <a:picLocks noChangeAspect="1"/>
          </p:cNvPicPr>
          <p:nvPr/>
        </p:nvPicPr>
        <p:blipFill rotWithShape="1">
          <a:blip r:embed="rId2"/>
          <a:srcRect l="6866" t="18335" r="4463" b="34685"/>
          <a:stretch/>
        </p:blipFill>
        <p:spPr>
          <a:xfrm>
            <a:off x="6172458" y="2443460"/>
            <a:ext cx="2628384" cy="1683695"/>
          </a:xfrm>
          <a:prstGeom prst="rect">
            <a:avLst/>
          </a:prstGeom>
        </p:spPr>
      </p:pic>
      <p:sp>
        <p:nvSpPr>
          <p:cNvPr id="6" name="TextBox 5"/>
          <p:cNvSpPr txBox="1"/>
          <p:nvPr/>
        </p:nvSpPr>
        <p:spPr>
          <a:xfrm>
            <a:off x="5848865" y="4209535"/>
            <a:ext cx="3295135" cy="461665"/>
          </a:xfrm>
          <a:prstGeom prst="rect">
            <a:avLst/>
          </a:prstGeom>
          <a:noFill/>
        </p:spPr>
        <p:txBody>
          <a:bodyPr wrap="square" rtlCol="0">
            <a:spAutoFit/>
          </a:bodyPr>
          <a:lstStyle/>
          <a:p>
            <a:pPr algn="ctr"/>
            <a:r>
              <a:rPr lang="en-US" sz="1200" dirty="0">
                <a:solidFill>
                  <a:srgbClr val="5B9BD5">
                    <a:lumMod val="50000"/>
                  </a:srgbClr>
                </a:solidFill>
                <a:latin typeface="Arial" panose="020B0604020202020204" pitchFamily="34" charset="0"/>
                <a:ea typeface="Calibri" panose="020F0502020204030204" pitchFamily="34" charset="0"/>
                <a:cs typeface="Arial" panose="020B0604020202020204" pitchFamily="34" charset="0"/>
              </a:rPr>
              <a:t>Armed Forces Examining and Entrance </a:t>
            </a:r>
            <a:r>
              <a:rPr lang="en-US" sz="1200" dirty="0" smtClean="0">
                <a:solidFill>
                  <a:srgbClr val="5B9BD5">
                    <a:lumMod val="50000"/>
                  </a:srgbClr>
                </a:solidFill>
                <a:latin typeface="Arial" panose="020B0604020202020204" pitchFamily="34" charset="0"/>
                <a:ea typeface="Calibri" panose="020F0502020204030204" pitchFamily="34" charset="0"/>
                <a:cs typeface="Arial" panose="020B0604020202020204" pitchFamily="34" charset="0"/>
              </a:rPr>
              <a:t>Station, Houston, </a:t>
            </a:r>
            <a:r>
              <a:rPr lang="en-US" sz="1200" dirty="0" smtClean="0">
                <a:solidFill>
                  <a:srgbClr val="5B9BD5">
                    <a:lumMod val="50000"/>
                  </a:srgbClr>
                </a:solidFill>
                <a:latin typeface="Arial" panose="020B0604020202020204" pitchFamily="34" charset="0"/>
                <a:ea typeface="Calibri" panose="020F0502020204030204" pitchFamily="34" charset="0"/>
                <a:cs typeface="Arial" panose="020B0604020202020204" pitchFamily="34" charset="0"/>
              </a:rPr>
              <a:t>Texas</a:t>
            </a:r>
            <a:endParaRPr lang="en-US" dirty="0"/>
          </a:p>
        </p:txBody>
      </p:sp>
    </p:spTree>
    <p:extLst>
      <p:ext uri="{BB962C8B-B14F-4D97-AF65-F5344CB8AC3E}">
        <p14:creationId xmlns:p14="http://schemas.microsoft.com/office/powerpoint/2010/main" val="154082259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3611" y="1825624"/>
            <a:ext cx="5717263" cy="4789360"/>
          </a:xfrm>
        </p:spPr>
        <p:txBody>
          <a:bodyPr>
            <a:normAutofit fontScale="92500" lnSpcReduction="10000"/>
          </a:bodyPr>
          <a:lstStyle/>
          <a:p>
            <a:r>
              <a:rPr lang="en-US" dirty="0" smtClean="0"/>
              <a:t>Ali refused to enter the military.</a:t>
            </a:r>
          </a:p>
          <a:p>
            <a:r>
              <a:rPr lang="en-US" dirty="0" smtClean="0"/>
              <a:t>He was immediately stripped of his titles and barred from fighting.</a:t>
            </a:r>
          </a:p>
          <a:p>
            <a:r>
              <a:rPr lang="en-US" dirty="0" smtClean="0"/>
              <a:t>He was tried in federal court in Houston.</a:t>
            </a:r>
          </a:p>
          <a:p>
            <a:r>
              <a:rPr lang="en-US" dirty="0" smtClean="0"/>
              <a:t>The jury convicted him after deliberating for only 20 minutes.</a:t>
            </a:r>
          </a:p>
          <a:p>
            <a:r>
              <a:rPr lang="en-US" dirty="0" smtClean="0"/>
              <a:t>Judge Joe Ingraham sentenced Ali to the maximum penalty of 5 years in prison and a $10,000 fine.  </a:t>
            </a:r>
          </a:p>
          <a:p>
            <a:r>
              <a:rPr lang="en-US" dirty="0" smtClean="0"/>
              <a:t>The </a:t>
            </a:r>
            <a:r>
              <a:rPr lang="en-US" dirty="0"/>
              <a:t>Court of Appeals for the Fifth Circuit </a:t>
            </a:r>
            <a:r>
              <a:rPr lang="en-US" dirty="0" smtClean="0"/>
              <a:t>denied </a:t>
            </a:r>
            <a:r>
              <a:rPr lang="en-US" dirty="0"/>
              <a:t>Ali’s appeals</a:t>
            </a:r>
            <a:r>
              <a:rPr lang="en-US" dirty="0" smtClean="0"/>
              <a:t>.</a:t>
            </a:r>
            <a:endParaRPr lang="en-US" dirty="0"/>
          </a:p>
        </p:txBody>
      </p:sp>
      <p:sp>
        <p:nvSpPr>
          <p:cNvPr id="3" name="Title 2"/>
          <p:cNvSpPr>
            <a:spLocks noGrp="1"/>
          </p:cNvSpPr>
          <p:nvPr>
            <p:ph type="title"/>
          </p:nvPr>
        </p:nvSpPr>
        <p:spPr/>
        <p:txBody>
          <a:bodyPr/>
          <a:lstStyle/>
          <a:p>
            <a:r>
              <a:rPr lang="en-US" dirty="0" smtClean="0"/>
              <a:t>The Trial</a:t>
            </a:r>
            <a:endParaRPr lang="en-US" dirty="0"/>
          </a:p>
        </p:txBody>
      </p:sp>
      <p:sp>
        <p:nvSpPr>
          <p:cNvPr id="4" name="Slide Number Placeholder 3"/>
          <p:cNvSpPr>
            <a:spLocks noGrp="1"/>
          </p:cNvSpPr>
          <p:nvPr>
            <p:ph type="sldNum" sz="quarter" idx="12"/>
          </p:nvPr>
        </p:nvSpPr>
        <p:spPr/>
        <p:txBody>
          <a:bodyPr/>
          <a:lstStyle/>
          <a:p>
            <a:fld id="{FFEBE46C-019A-6D47-B85D-E2C6165E1062}" type="slidenum">
              <a:rPr lang="en-US" smtClean="0"/>
              <a:t>8</a:t>
            </a:fld>
            <a:endParaRPr lang="en-US"/>
          </a:p>
        </p:txBody>
      </p:sp>
      <p:pic>
        <p:nvPicPr>
          <p:cNvPr id="6" name="Picture 5"/>
          <p:cNvPicPr>
            <a:picLocks noChangeAspect="1"/>
          </p:cNvPicPr>
          <p:nvPr/>
        </p:nvPicPr>
        <p:blipFill>
          <a:blip r:embed="rId2"/>
          <a:stretch>
            <a:fillRect/>
          </a:stretch>
        </p:blipFill>
        <p:spPr>
          <a:xfrm>
            <a:off x="6107221" y="2740011"/>
            <a:ext cx="2408129" cy="1956986"/>
          </a:xfrm>
          <a:prstGeom prst="rect">
            <a:avLst/>
          </a:prstGeom>
        </p:spPr>
      </p:pic>
      <p:sp>
        <p:nvSpPr>
          <p:cNvPr id="7" name="TextBox 6"/>
          <p:cNvSpPr txBox="1"/>
          <p:nvPr/>
        </p:nvSpPr>
        <p:spPr>
          <a:xfrm>
            <a:off x="5980874" y="4841151"/>
            <a:ext cx="2660822" cy="461665"/>
          </a:xfrm>
          <a:prstGeom prst="rect">
            <a:avLst/>
          </a:prstGeom>
          <a:noFill/>
        </p:spPr>
        <p:txBody>
          <a:bodyPr wrap="square" rtlCol="0">
            <a:spAutoFit/>
          </a:bodyPr>
          <a:lstStyle/>
          <a:p>
            <a:pPr algn="ctr"/>
            <a:r>
              <a:rPr lang="en-US" sz="1200" dirty="0" smtClean="0">
                <a:solidFill>
                  <a:schemeClr val="accent1">
                    <a:lumMod val="50000"/>
                  </a:schemeClr>
                </a:solidFill>
              </a:rPr>
              <a:t>Ali with trial attorney Hayden Covington</a:t>
            </a:r>
          </a:p>
          <a:p>
            <a:pPr algn="ctr"/>
            <a:r>
              <a:rPr lang="en-US" sz="1200" dirty="0" smtClean="0">
                <a:solidFill>
                  <a:schemeClr val="accent1">
                    <a:lumMod val="50000"/>
                  </a:schemeClr>
                </a:solidFill>
              </a:rPr>
              <a:t>Courtesy: Library of Congress</a:t>
            </a:r>
            <a:endParaRPr lang="en-US" sz="1200" dirty="0">
              <a:solidFill>
                <a:schemeClr val="accent1">
                  <a:lumMod val="50000"/>
                </a:schemeClr>
              </a:solidFill>
            </a:endParaRPr>
          </a:p>
        </p:txBody>
      </p:sp>
    </p:spTree>
    <p:extLst>
      <p:ext uri="{BB962C8B-B14F-4D97-AF65-F5344CB8AC3E}">
        <p14:creationId xmlns:p14="http://schemas.microsoft.com/office/powerpoint/2010/main" val="414288482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6519" y="1701276"/>
            <a:ext cx="6104719" cy="4837637"/>
          </a:xfrm>
        </p:spPr>
        <p:txBody>
          <a:bodyPr>
            <a:normAutofit fontScale="92500" lnSpcReduction="20000"/>
          </a:bodyPr>
          <a:lstStyle/>
          <a:p>
            <a:r>
              <a:rPr lang="en-US" dirty="0" smtClean="0"/>
              <a:t>During Ali’s appeal, government lawyers disclosed that his was one of several cases that might have been affected by illegal F.B.I. wiretaps.</a:t>
            </a:r>
          </a:p>
          <a:p>
            <a:r>
              <a:rPr lang="en-US" dirty="0" smtClean="0"/>
              <a:t>The Supreme Court sent the case back to the trial court for a hearing to determine whether illegal surveillance had improperly influenced Ali’s trial.</a:t>
            </a:r>
          </a:p>
          <a:p>
            <a:r>
              <a:rPr lang="en-US" dirty="0" smtClean="0"/>
              <a:t>Judge Ingraham ruled against Ali because the information exchanged in the calls was “innocuous.”</a:t>
            </a:r>
          </a:p>
          <a:p>
            <a:r>
              <a:rPr lang="en-US" dirty="0" smtClean="0"/>
              <a:t>The Court of Appeals for the Fifth Circuit again affirmed Judge Ingraham’s decision.</a:t>
            </a:r>
            <a:endParaRPr lang="en-US" dirty="0"/>
          </a:p>
        </p:txBody>
      </p:sp>
      <p:sp>
        <p:nvSpPr>
          <p:cNvPr id="3" name="Title 2"/>
          <p:cNvSpPr>
            <a:spLocks noGrp="1"/>
          </p:cNvSpPr>
          <p:nvPr>
            <p:ph type="title"/>
          </p:nvPr>
        </p:nvSpPr>
        <p:spPr/>
        <p:txBody>
          <a:bodyPr/>
          <a:lstStyle/>
          <a:p>
            <a:r>
              <a:rPr lang="en-US" dirty="0" smtClean="0"/>
              <a:t>Covert Surveillance</a:t>
            </a:r>
            <a:endParaRPr lang="en-US" dirty="0"/>
          </a:p>
        </p:txBody>
      </p:sp>
      <p:sp>
        <p:nvSpPr>
          <p:cNvPr id="4" name="Slide Number Placeholder 3"/>
          <p:cNvSpPr>
            <a:spLocks noGrp="1"/>
          </p:cNvSpPr>
          <p:nvPr>
            <p:ph type="sldNum" sz="quarter" idx="12"/>
          </p:nvPr>
        </p:nvSpPr>
        <p:spPr/>
        <p:txBody>
          <a:bodyPr/>
          <a:lstStyle/>
          <a:p>
            <a:fld id="{FFEBE46C-019A-6D47-B85D-E2C6165E1062}" type="slidenum">
              <a:rPr lang="en-US" smtClean="0"/>
              <a:t>9</a:t>
            </a:fld>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2745" t="10357" r="13159" b="3800"/>
          <a:stretch/>
        </p:blipFill>
        <p:spPr>
          <a:xfrm>
            <a:off x="6457950" y="1950341"/>
            <a:ext cx="2261157" cy="2619632"/>
          </a:xfrm>
          <a:prstGeom prst="rect">
            <a:avLst/>
          </a:prstGeom>
        </p:spPr>
      </p:pic>
      <p:sp>
        <p:nvSpPr>
          <p:cNvPr id="8" name="TextBox 7"/>
          <p:cNvSpPr txBox="1"/>
          <p:nvPr/>
        </p:nvSpPr>
        <p:spPr>
          <a:xfrm>
            <a:off x="6261239" y="4683276"/>
            <a:ext cx="2654577" cy="646331"/>
          </a:xfrm>
          <a:prstGeom prst="rect">
            <a:avLst/>
          </a:prstGeom>
          <a:noFill/>
        </p:spPr>
        <p:txBody>
          <a:bodyPr wrap="square" rtlCol="0">
            <a:spAutoFit/>
          </a:bodyPr>
          <a:lstStyle/>
          <a:p>
            <a:pPr algn="ctr"/>
            <a:r>
              <a:rPr lang="en-US" sz="1200" dirty="0" smtClean="0">
                <a:solidFill>
                  <a:schemeClr val="accent1">
                    <a:lumMod val="50000"/>
                  </a:schemeClr>
                </a:solidFill>
              </a:rPr>
              <a:t>Under J. Edgar Hoover (1935-1972), the F.B.I. </a:t>
            </a:r>
            <a:r>
              <a:rPr lang="en-US" sz="1200" dirty="0" err="1" smtClean="0">
                <a:solidFill>
                  <a:schemeClr val="accent1">
                    <a:lumMod val="50000"/>
                  </a:schemeClr>
                </a:solidFill>
              </a:rPr>
              <a:t>surveiled</a:t>
            </a:r>
            <a:r>
              <a:rPr lang="en-US" sz="1200" dirty="0" smtClean="0">
                <a:solidFill>
                  <a:schemeClr val="accent1">
                    <a:lumMod val="50000"/>
                  </a:schemeClr>
                </a:solidFill>
              </a:rPr>
              <a:t> many public figures</a:t>
            </a:r>
          </a:p>
          <a:p>
            <a:pPr algn="ctr"/>
            <a:r>
              <a:rPr lang="en-US" sz="1200" dirty="0" smtClean="0">
                <a:solidFill>
                  <a:schemeClr val="accent1">
                    <a:lumMod val="50000"/>
                  </a:schemeClr>
                </a:solidFill>
              </a:rPr>
              <a:t>Courtesy: Smithsonian Institute</a:t>
            </a:r>
            <a:endParaRPr lang="en-US" sz="1200" dirty="0">
              <a:solidFill>
                <a:schemeClr val="accent1">
                  <a:lumMod val="50000"/>
                </a:schemeClr>
              </a:solidFill>
            </a:endParaRPr>
          </a:p>
        </p:txBody>
      </p:sp>
      <p:sp>
        <p:nvSpPr>
          <p:cNvPr id="5" name="TextBox 4">
            <a:hlinkClick r:id="rId4" action="ppaction://hlinksldjump"/>
          </p:cNvPr>
          <p:cNvSpPr txBox="1"/>
          <p:nvPr/>
        </p:nvSpPr>
        <p:spPr>
          <a:xfrm>
            <a:off x="6261238" y="5537487"/>
            <a:ext cx="2654576" cy="646331"/>
          </a:xfrm>
          <a:prstGeom prst="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dirty="0" smtClean="0">
                <a:solidFill>
                  <a:srgbClr val="FFC000"/>
                </a:solidFill>
              </a:rPr>
              <a:t>Diagram of the appeals process</a:t>
            </a:r>
            <a:endParaRPr lang="en-US" dirty="0">
              <a:solidFill>
                <a:srgbClr val="FFC000"/>
              </a:solidFill>
            </a:endParaRPr>
          </a:p>
        </p:txBody>
      </p:sp>
    </p:spTree>
    <p:extLst>
      <p:ext uri="{BB962C8B-B14F-4D97-AF65-F5344CB8AC3E}">
        <p14:creationId xmlns:p14="http://schemas.microsoft.com/office/powerpoint/2010/main" val="278303655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25" presetClass="entr" presetSubtype="0" fill="hold" grpId="0" nodeType="withEffect">
                                  <p:stCondLst>
                                    <p:cond delay="0"/>
                                  </p:stCondLst>
                                  <p:iterate type="lt">
                                    <p:tmPct val="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par>
                                <p:cTn id="41" presetID="15" presetClass="emph" presetSubtype="0" grpId="1" nodeType="withEffect">
                                  <p:stCondLst>
                                    <p:cond delay="0"/>
                                  </p:stCondLst>
                                  <p:iterate type="lt">
                                    <p:tmAbs val="25"/>
                                  </p:iterate>
                                  <p:childTnLst>
                                    <p:set>
                                      <p:cBhvr override="childStyle">
                                        <p:cTn id="42" dur="indefinite"/>
                                        <p:tgtEl>
                                          <p:spTgt spid="5"/>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1776</TotalTime>
  <Words>1229</Words>
  <Application>Microsoft Office PowerPoint</Application>
  <PresentationFormat>On-screen Show (4:3)</PresentationFormat>
  <Paragraphs>134</Paragraphs>
  <Slides>17</Slides>
  <Notes>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Arial Black</vt:lpstr>
      <vt:lpstr>Calibri</vt:lpstr>
      <vt:lpstr>Office Theme</vt:lpstr>
      <vt:lpstr>U.S. v. Clay</vt:lpstr>
      <vt:lpstr>The Conversion of Cassius Clay</vt:lpstr>
      <vt:lpstr>The Nation of Islam</vt:lpstr>
      <vt:lpstr>Ali and the Draft</vt:lpstr>
      <vt:lpstr>Ali and the Draft</vt:lpstr>
      <vt:lpstr>Conscientious Objection</vt:lpstr>
      <vt:lpstr>The Selective Service Process</vt:lpstr>
      <vt:lpstr>The Trial</vt:lpstr>
      <vt:lpstr>Covert Surveillance</vt:lpstr>
      <vt:lpstr>The Appeals Process</vt:lpstr>
      <vt:lpstr>Changing Attitudes</vt:lpstr>
      <vt:lpstr>Changing Attitudes</vt:lpstr>
      <vt:lpstr>Clay v. United States (1971)</vt:lpstr>
      <vt:lpstr>Clay v. United States (1971)</vt:lpstr>
      <vt:lpstr>The Aftermath</vt:lpstr>
      <vt:lpstr>Legal Issues and Social Debates</vt:lpstr>
      <vt:lpstr>Legal Issues and Social Debates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Winston Bowman</cp:lastModifiedBy>
  <cp:revision>34</cp:revision>
  <dcterms:created xsi:type="dcterms:W3CDTF">2016-03-28T16:08:13Z</dcterms:created>
  <dcterms:modified xsi:type="dcterms:W3CDTF">2019-02-25T15:44:18Z</dcterms:modified>
</cp:coreProperties>
</file>