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8"/>
  </p:notes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99"/>
    <p:restoredTop sz="94674"/>
  </p:normalViewPr>
  <p:slideViewPr>
    <p:cSldViewPr snapToGrid="0" snapToObjects="1">
      <p:cViewPr varScale="1">
        <p:scale>
          <a:sx n="90" d="100"/>
          <a:sy n="90" d="100"/>
        </p:scale>
        <p:origin x="117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45D75-1EB0-E84C-9CB2-F9A42091B813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277B8-B455-A440-83AA-C55C52EC4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123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E91D2-0C12-48A3-80CB-C11B006C40A3}" type="datetime1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5459460"/>
            <a:ext cx="1828800" cy="68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95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966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3D77D-5045-4DFC-9412-92DDB05E3984}" type="datetime1">
              <a:rPr lang="en-US" smtClean="0"/>
              <a:t>5/22/2020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0" y="1583267"/>
            <a:ext cx="8229600" cy="16933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43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6227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A9819-6351-46F3-8560-EEDE83F6CE25}" type="datetime1">
              <a:rPr lang="en-US" smtClean="0"/>
              <a:t>5/22/2020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791232" y="365125"/>
            <a:ext cx="0" cy="5811838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054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 flipV="1">
            <a:off x="0" y="1583267"/>
            <a:ext cx="8229600" cy="16933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28650" y="27966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3AA4-EE2A-4BC6-9303-C0CAFB75E06B}" type="datetime1">
              <a:rPr lang="en-US" smtClean="0"/>
              <a:t>5/22/2020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58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DDDE2-1B60-4A6F-90F5-678016CD9CFD}" type="datetime1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5459460"/>
            <a:ext cx="1828800" cy="68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781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966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74FFD-4468-4EDB-A5E5-D248653FFAD0}" type="datetime1">
              <a:rPr lang="en-US" smtClean="0"/>
              <a:t>5/22/2020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0" y="1583267"/>
            <a:ext cx="8229600" cy="16933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716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966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2A411-D5CA-4CCD-8F9E-C9FFE5D8F331}" type="datetime1">
              <a:rPr lang="en-US" smtClean="0"/>
              <a:t>5/22/2020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0" y="1583267"/>
            <a:ext cx="8229600" cy="16933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830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966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534E-D4E9-4F31-9821-1AB1AAFABBCF}" type="datetime1">
              <a:rPr lang="en-US" smtClean="0"/>
              <a:t>5/22/2020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0" y="1583267"/>
            <a:ext cx="8229600" cy="16933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315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FD013-8781-4C1E-A16E-151B3B3CFD04}" type="datetime1">
              <a:rPr lang="en-US" smtClean="0"/>
              <a:t>5/22/2020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00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B396C-FEC4-4168-986D-37E787D64160}" type="datetime1">
              <a:rPr lang="en-US" smtClean="0"/>
              <a:t>5/22/2020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0" y="2057400"/>
            <a:ext cx="3579019" cy="8467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290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68E6-0C7D-43B8-9FEA-98C49E0CE086}" type="datetime1">
              <a:rPr lang="en-US" smtClean="0"/>
              <a:t>5/22/2020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0" y="2057400"/>
            <a:ext cx="3579019" cy="8467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Content Placeholder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5240" y="6468809"/>
            <a:ext cx="1493520" cy="14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98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9DDBC-CC4D-4FA0-82EE-C9E1142D98C9}" type="datetime1">
              <a:rPr lang="en-US" smtClean="0"/>
              <a:t>5/22/2020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BE46C-019A-6D47-B85D-E2C6165E1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06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50000"/>
            </a:schemeClr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EFC92-43D5-401F-A452-85A836CAEB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1014" y="1877274"/>
            <a:ext cx="7772400" cy="2387600"/>
          </a:xfrm>
        </p:spPr>
        <p:txBody>
          <a:bodyPr/>
          <a:lstStyle/>
          <a:p>
            <a:r>
              <a:rPr lang="en-US" dirty="0"/>
              <a:t>The Teapot Dome Scandal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F67CDD-4A35-462D-8BAC-D02931580A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380614"/>
            <a:ext cx="6858000" cy="877186"/>
          </a:xfrm>
        </p:spPr>
        <p:txBody>
          <a:bodyPr/>
          <a:lstStyle/>
          <a:p>
            <a:r>
              <a:rPr lang="en-US" dirty="0"/>
              <a:t>Federal Trials and Great Debates in United States History</a:t>
            </a:r>
          </a:p>
        </p:txBody>
      </p:sp>
      <p:pic>
        <p:nvPicPr>
          <p:cNvPr id="7" name="Picture 6" descr="A close up of a rock&#10;&#10;Description automatically generated">
            <a:extLst>
              <a:ext uri="{FF2B5EF4-FFF2-40B4-BE49-F238E27FC236}">
                <a16:creationId xmlns:a16="http://schemas.microsoft.com/office/drawing/2014/main" id="{7F653A11-B788-4907-B93A-743EEF3DE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0715" y="262693"/>
            <a:ext cx="1762569" cy="223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38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30300A4-699F-4DBA-9F86-F9897FB3B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825625"/>
            <a:ext cx="5357480" cy="453072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defense attorneys for the two oil companies argued unsuccessfully that:</a:t>
            </a:r>
          </a:p>
          <a:p>
            <a:pPr lvl="1"/>
            <a:r>
              <a:rPr lang="en-US" dirty="0"/>
              <a:t>Teapot Dome was being threatened by drainage from an adjoining oil field.</a:t>
            </a:r>
          </a:p>
          <a:p>
            <a:pPr lvl="1"/>
            <a:r>
              <a:rPr lang="en-US" dirty="0"/>
              <a:t>The Pearl Harbor deal was necessary to national security because of the threat of invasion.</a:t>
            </a:r>
          </a:p>
          <a:p>
            <a:pPr lvl="1"/>
            <a:r>
              <a:rPr lang="en-US" dirty="0"/>
              <a:t>Navy Secretary </a:t>
            </a:r>
            <a:r>
              <a:rPr lang="en-US" dirty="0" err="1"/>
              <a:t>Denby</a:t>
            </a:r>
            <a:r>
              <a:rPr lang="en-US" dirty="0"/>
              <a:t>, not Fall, was the driving force behind the deals.</a:t>
            </a:r>
          </a:p>
          <a:p>
            <a:pPr lvl="1"/>
            <a:r>
              <a:rPr lang="en-US" dirty="0"/>
              <a:t>Doheny’s loan to Fall was a private transaction between old friends and had no influence.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F7FAADB-A1BB-436E-88AC-CF9528116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Defense Arguments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B85CE5-84F9-41A4-A37B-A74AED9AB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 descr="A black and white photo of a person&#10;&#10;Description automatically generated">
            <a:extLst>
              <a:ext uri="{FF2B5EF4-FFF2-40B4-BE49-F238E27FC236}">
                <a16:creationId xmlns:a16="http://schemas.microsoft.com/office/drawing/2014/main" id="{2B8AD7D0-50BB-4AEE-AA2C-D5588DE3976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9395" y="1690578"/>
            <a:ext cx="2956022" cy="37001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8A241A-9CF3-4A21-80A4-E3428A5DE6EE}"/>
              </a:ext>
            </a:extLst>
          </p:cNvPr>
          <p:cNvSpPr txBox="1"/>
          <p:nvPr/>
        </p:nvSpPr>
        <p:spPr>
          <a:xfrm>
            <a:off x="5927651" y="5390707"/>
            <a:ext cx="3243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Sinclair attorney Martin Littleton</a:t>
            </a:r>
          </a:p>
        </p:txBody>
      </p:sp>
    </p:spTree>
    <p:extLst>
      <p:ext uri="{BB962C8B-B14F-4D97-AF65-F5344CB8AC3E}">
        <p14:creationId xmlns:p14="http://schemas.microsoft.com/office/powerpoint/2010/main" val="414097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8E1A774-DEEF-4EA9-BC18-1468B9CFB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825625"/>
            <a:ext cx="5676456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Criminal indictments in the District of Columbia charged conspiracies to defraud the U.S. government between Fall and Doheny and between Fall and Sinclair.</a:t>
            </a:r>
          </a:p>
          <a:p>
            <a:r>
              <a:rPr lang="en-US" dirty="0"/>
              <a:t>Additionally, Fall and Doheny were charged with bribery (evidence of Sinclair’s bribery had not fully come to light).</a:t>
            </a:r>
          </a:p>
          <a:p>
            <a:r>
              <a:rPr lang="en-US" dirty="0"/>
              <a:t>The arguments and evidence in the criminal trials were similar to those in the civil suits.</a:t>
            </a:r>
          </a:p>
          <a:p>
            <a:r>
              <a:rPr lang="en-US" dirty="0"/>
              <a:t>The cases were tried in the Supreme Court of the District of Columbia between 1926 and 1930.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122026-27F4-4861-A38B-880CA51B0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Criminal Trials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3D8B37-97AC-4282-8AE6-893A7B573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 descr="A vintage photo of a person in a suit and tie&#10;&#10;Description automatically generated">
            <a:extLst>
              <a:ext uri="{FF2B5EF4-FFF2-40B4-BE49-F238E27FC236}">
                <a16:creationId xmlns:a16="http://schemas.microsoft.com/office/drawing/2014/main" id="{E0D770CF-0F31-4AD7-8454-EBBE0F32375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5107" y="1605229"/>
            <a:ext cx="2746329" cy="34829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C2DE5F-9183-48F3-8E75-AD03051E9080}"/>
              </a:ext>
            </a:extLst>
          </p:cNvPr>
          <p:cNvSpPr txBox="1"/>
          <p:nvPr/>
        </p:nvSpPr>
        <p:spPr>
          <a:xfrm>
            <a:off x="6681524" y="5068105"/>
            <a:ext cx="199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Justice William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Hitz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64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C477E7-CD55-4648-9EEB-D3EAFC59E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5469085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1926: Fall and Doheny acquitted of conspiracy</a:t>
            </a:r>
          </a:p>
          <a:p>
            <a:r>
              <a:rPr lang="en-US" dirty="0"/>
              <a:t>1927: Mistrial interrupts Fall/Sinclair conspiracy trial</a:t>
            </a:r>
          </a:p>
          <a:p>
            <a:r>
              <a:rPr lang="en-US" dirty="0"/>
              <a:t>1928: Sinclair acquitted of conspiracy (Fall not retried due to health problems)</a:t>
            </a:r>
          </a:p>
          <a:p>
            <a:r>
              <a:rPr lang="en-US" dirty="0"/>
              <a:t>1929: Fall convicted of receiving a bribe; sentenced to 1 year in prison and $100K fine; Court of Appeals of D.C. affirmed</a:t>
            </a:r>
          </a:p>
          <a:p>
            <a:r>
              <a:rPr lang="en-US" dirty="0"/>
              <a:t>1930: Doheny acquitted of paying a bribe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B52AA2-8AAB-4DD2-9BD8-BDD474B3B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Criminal Trials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85B997-E7D1-4DF5-A25B-ED2B137CD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BBDD1963-E00C-4DB8-9862-36F8B1A249B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7735" y="1712098"/>
            <a:ext cx="2970011" cy="37748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63EA5B-D605-4F27-987C-2D53F5D8CBB9}"/>
              </a:ext>
            </a:extLst>
          </p:cNvPr>
          <p:cNvSpPr txBox="1"/>
          <p:nvPr/>
        </p:nvSpPr>
        <p:spPr>
          <a:xfrm>
            <a:off x="6217206" y="5486943"/>
            <a:ext cx="2731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Justice Frederick L. Siddons</a:t>
            </a:r>
          </a:p>
        </p:txBody>
      </p:sp>
    </p:spTree>
    <p:extLst>
      <p:ext uri="{BB962C8B-B14F-4D97-AF65-F5344CB8AC3E}">
        <p14:creationId xmlns:p14="http://schemas.microsoft.com/office/powerpoint/2010/main" val="295385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E49D11-FC9E-4179-A049-75FCFD639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6208085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After testifying once, Harry Sinclair was recalled to appear before the Senate committee, but refused to answer more questions.</a:t>
            </a:r>
          </a:p>
          <a:p>
            <a:r>
              <a:rPr lang="en-US" dirty="0"/>
              <a:t>He was convicted of contempt of the Senate in 1927.</a:t>
            </a:r>
          </a:p>
          <a:p>
            <a:r>
              <a:rPr lang="en-US" dirty="0"/>
              <a:t>Sinclair also had jurors surveilled by detectives during his first conspiracy trial.</a:t>
            </a:r>
          </a:p>
          <a:p>
            <a:r>
              <a:rPr lang="en-US" dirty="0"/>
              <a:t>He was convicted of contempt of court in 1928.</a:t>
            </a:r>
          </a:p>
          <a:p>
            <a:r>
              <a:rPr lang="en-US" dirty="0"/>
              <a:t>The Supreme Court affirmed both convictions.</a:t>
            </a:r>
          </a:p>
          <a:p>
            <a:r>
              <a:rPr lang="en-US" dirty="0"/>
              <a:t>Sinclair served about six months in prison.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CE3089-23CB-4728-A1F4-44923F416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Sinclair Contempt Trials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24C6A6-0878-4183-AD5F-F99FDFA20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13</a:t>
            </a:fld>
            <a:endParaRPr lang="en-US"/>
          </a:p>
        </p:txBody>
      </p:sp>
      <p:pic>
        <p:nvPicPr>
          <p:cNvPr id="8" name="Picture 7" descr="A person wearing a suit and hat&#10;&#10;Description automatically generated">
            <a:extLst>
              <a:ext uri="{FF2B5EF4-FFF2-40B4-BE49-F238E27FC236}">
                <a16:creationId xmlns:a16="http://schemas.microsoft.com/office/drawing/2014/main" id="{78AE358B-DCE5-43B9-A87C-AF1894C98E3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2216" y="1646238"/>
            <a:ext cx="2423158" cy="36381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6230AEF-7761-4787-8FFE-C377687C2A1F}"/>
              </a:ext>
            </a:extLst>
          </p:cNvPr>
          <p:cNvSpPr txBox="1"/>
          <p:nvPr/>
        </p:nvSpPr>
        <p:spPr>
          <a:xfrm>
            <a:off x="7009982" y="5284382"/>
            <a:ext cx="1627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Harry F. Sinclair</a:t>
            </a:r>
          </a:p>
        </p:txBody>
      </p:sp>
    </p:spTree>
    <p:extLst>
      <p:ext uri="{BB962C8B-B14F-4D97-AF65-F5344CB8AC3E}">
        <p14:creationId xmlns:p14="http://schemas.microsoft.com/office/powerpoint/2010/main" val="384977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30D7242-1748-40DB-94AF-1744AC285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5474438" cy="406481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Teapot Dome was a prominent national news story, and from January 1924 on, was treated as a major scandal.</a:t>
            </a:r>
          </a:p>
          <a:p>
            <a:r>
              <a:rPr lang="en-US" dirty="0"/>
              <a:t>Newspapers overwhelmingly approved of the cancelation of the leases.</a:t>
            </a:r>
          </a:p>
          <a:p>
            <a:r>
              <a:rPr lang="en-US" dirty="0"/>
              <a:t>Editorial writers and members of Congress expressed frustration at the lack of criminal convictions. Some alleged that the wealthy and powerful could not be held accountable for their misdeeds.</a:t>
            </a:r>
          </a:p>
          <a:p>
            <a:r>
              <a:rPr lang="en-US" dirty="0"/>
              <a:t>Fall’s conviction brought some measure of satisfaction, although many felt pity because of his poor health and destroyed reputation.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62389A-A549-4816-956B-4CE9C6223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C06A27-8071-43E1-B0CB-842B64543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 descr="A picture containing text, book, drawing&#10;&#10;Description automatically generated">
            <a:extLst>
              <a:ext uri="{FF2B5EF4-FFF2-40B4-BE49-F238E27FC236}">
                <a16:creationId xmlns:a16="http://schemas.microsoft.com/office/drawing/2014/main" id="{32DC3200-E7C8-424D-8C69-5530DBC5AAA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3088" y="1825625"/>
            <a:ext cx="2677393" cy="370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11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308039-8C84-4076-B84C-106783E63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5644559" cy="435133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The Teapot Dome scandal weakened public faith in government.</a:t>
            </a:r>
          </a:p>
          <a:p>
            <a:r>
              <a:rPr lang="en-US" dirty="0"/>
              <a:t>It became a defining feature of Warren Harding’s brief presidential administration.</a:t>
            </a:r>
          </a:p>
          <a:p>
            <a:r>
              <a:rPr lang="en-US" dirty="0"/>
              <a:t>However, the scandal did not lead to a reevaluation of the close relationships between business titans and government officials.</a:t>
            </a:r>
          </a:p>
          <a:p>
            <a:r>
              <a:rPr lang="en-US" dirty="0"/>
              <a:t>The episode did result in some legislative reforms, but these were minor and had no significant effects.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BFEDAD-C627-411B-B9E6-6D198F4DB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Legacy and Aftermath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7A208A-9F33-4DB4-86BE-38D559647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15</a:t>
            </a:fld>
            <a:endParaRPr lang="en-US"/>
          </a:p>
        </p:txBody>
      </p:sp>
      <p:pic>
        <p:nvPicPr>
          <p:cNvPr id="8" name="Picture 7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BBB95CCC-EE69-48B6-8A58-586DFC0353A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8578" y="1825625"/>
            <a:ext cx="2466137" cy="28172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904D0D-7288-432A-884C-591E43891BE5}"/>
              </a:ext>
            </a:extLst>
          </p:cNvPr>
          <p:cNvSpPr txBox="1"/>
          <p:nvPr/>
        </p:nvSpPr>
        <p:spPr>
          <a:xfrm>
            <a:off x="6154425" y="4678621"/>
            <a:ext cx="2874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President Warren G. Harding</a:t>
            </a:r>
          </a:p>
        </p:txBody>
      </p:sp>
    </p:spTree>
    <p:extLst>
      <p:ext uri="{BB962C8B-B14F-4D97-AF65-F5344CB8AC3E}">
        <p14:creationId xmlns:p14="http://schemas.microsoft.com/office/powerpoint/2010/main" val="420734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E74EB1A-17F9-4149-AFFF-09993D32D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6083525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Although Teapot Dome is often thought of as a political scandal, it did not have substantial political effects.</a:t>
            </a:r>
          </a:p>
          <a:p>
            <a:r>
              <a:rPr lang="en-US" dirty="0"/>
              <a:t>Calvin Coolidge paid no price for the scandal, winning the 1924 election in a landslide.</a:t>
            </a:r>
          </a:p>
          <a:p>
            <a:r>
              <a:rPr lang="en-US" dirty="0"/>
              <a:t>Democrats tried once again to make corruption an issue in the 1928 election, with no success.</a:t>
            </a:r>
          </a:p>
          <a:p>
            <a:r>
              <a:rPr lang="en-US" dirty="0"/>
              <a:t>The federal courts played a crucial and underappreciated role in the resolution of Teapot Dome.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08D5DB-788C-400F-A993-126AD6EB7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Legacy and Aftermath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5050D1-D940-4555-8B77-22852FCF3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16</a:t>
            </a:fld>
            <a:endParaRPr lang="en-US"/>
          </a:p>
        </p:txBody>
      </p:sp>
      <p:pic>
        <p:nvPicPr>
          <p:cNvPr id="8" name="Picture 7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4EF54EBD-C4A0-46FE-8A01-4574E5D5B33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175" y="1825625"/>
            <a:ext cx="2290572" cy="27880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E5BB27-2A9D-468F-809E-C92F7EF22857}"/>
              </a:ext>
            </a:extLst>
          </p:cNvPr>
          <p:cNvSpPr txBox="1"/>
          <p:nvPr/>
        </p:nvSpPr>
        <p:spPr>
          <a:xfrm>
            <a:off x="6576821" y="4608353"/>
            <a:ext cx="2561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President Calvin Coolidge</a:t>
            </a:r>
          </a:p>
        </p:txBody>
      </p:sp>
    </p:spTree>
    <p:extLst>
      <p:ext uri="{BB962C8B-B14F-4D97-AF65-F5344CB8AC3E}">
        <p14:creationId xmlns:p14="http://schemas.microsoft.com/office/powerpoint/2010/main" val="141922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45E15CE-3D6D-4D49-BBE0-5E42CF77A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58293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Teapot Dome was one of the biggest government corruption scandals in U.S. history.</a:t>
            </a:r>
          </a:p>
          <a:p>
            <a:r>
              <a:rPr lang="en-US" dirty="0"/>
              <a:t>Secretary of the Interior Albert B. Fall accepted money from two oil magnates in exchange for allowing their companies to drill in oil reserves set aside for the U.S. Navy.</a:t>
            </a:r>
          </a:p>
          <a:p>
            <a:r>
              <a:rPr lang="en-US" dirty="0"/>
              <a:t>Fall was the first cabinet official to go to prison.</a:t>
            </a:r>
          </a:p>
          <a:p>
            <a:r>
              <a:rPr lang="en-US" dirty="0"/>
              <a:t>The scandal was characteristic of rampant corruption in the Warren Harding administration.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B9D01A-D749-4D0A-B16D-2C458CCCE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A034A2-BDC8-4362-A096-B5C584B17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8BDC76DD-3BD6-449A-A83B-48C22EC5258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7950" y="1825624"/>
            <a:ext cx="2486215" cy="30866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12DC31-ECB3-4E36-871F-C9086A90FB65}"/>
              </a:ext>
            </a:extLst>
          </p:cNvPr>
          <p:cNvSpPr txBox="1"/>
          <p:nvPr/>
        </p:nvSpPr>
        <p:spPr>
          <a:xfrm>
            <a:off x="7016319" y="4940227"/>
            <a:ext cx="1369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Albert B. Fall</a:t>
            </a:r>
          </a:p>
        </p:txBody>
      </p:sp>
    </p:spTree>
    <p:extLst>
      <p:ext uri="{BB962C8B-B14F-4D97-AF65-F5344CB8AC3E}">
        <p14:creationId xmlns:p14="http://schemas.microsoft.com/office/powerpoint/2010/main" val="422477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ADA1341-4BAF-432B-80BE-A326E68AD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5576777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 the early 20th century, the U.S. Navy switched from coal to oil as its main fuel source.</a:t>
            </a:r>
          </a:p>
          <a:p>
            <a:r>
              <a:rPr lang="en-US" dirty="0"/>
              <a:t>In 1912 and 1915, Presidents William Taft and Woodrow Wilson designated oil lands in CA and WY as reserves for the Navy’s use.</a:t>
            </a:r>
          </a:p>
          <a:p>
            <a:r>
              <a:rPr lang="en-US" dirty="0"/>
              <a:t>The CA reserves were known as Elk Hills and Buena Vista. The WY reserve was called Teapot Dome.</a:t>
            </a:r>
          </a:p>
          <a:p>
            <a:r>
              <a:rPr lang="en-US" dirty="0"/>
              <a:t>A 1920 statute empowered the Secretary of the Navy to make decisions about the reserves.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87610C-D83F-4E52-A788-8AFD4350E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Naval Oil Reserves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64B28D-A4FF-45FF-9F7F-153F4BAEA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 descr="A large ship in a body of water&#10;&#10;Description automatically generated">
            <a:extLst>
              <a:ext uri="{FF2B5EF4-FFF2-40B4-BE49-F238E27FC236}">
                <a16:creationId xmlns:a16="http://schemas.microsoft.com/office/drawing/2014/main" id="{1FC7C021-B0C1-4DAD-AFED-4D7B2FEF9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5427" y="1646237"/>
            <a:ext cx="2857500" cy="21812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93DE73-E28E-4EEF-97FE-05458BC7DB55}"/>
              </a:ext>
            </a:extLst>
          </p:cNvPr>
          <p:cNvSpPr txBox="1"/>
          <p:nvPr/>
        </p:nvSpPr>
        <p:spPr>
          <a:xfrm>
            <a:off x="6525540" y="3868470"/>
            <a:ext cx="2217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USS Oklahoma (1916)</a:t>
            </a:r>
          </a:p>
        </p:txBody>
      </p:sp>
    </p:spTree>
    <p:extLst>
      <p:ext uri="{BB962C8B-B14F-4D97-AF65-F5344CB8AC3E}">
        <p14:creationId xmlns:p14="http://schemas.microsoft.com/office/powerpoint/2010/main" val="283470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411152-9B68-47DC-9A89-53E86B895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825625"/>
            <a:ext cx="6266110" cy="453072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Worked in prospecting, mining, ranching, and land speculation in Mexico and the U.S. Southwest</a:t>
            </a:r>
          </a:p>
          <a:p>
            <a:r>
              <a:rPr lang="en-US" dirty="0"/>
              <a:t>Republican U.S. senator from NM, 1912-1921</a:t>
            </a:r>
          </a:p>
          <a:p>
            <a:r>
              <a:rPr lang="en-US" dirty="0"/>
              <a:t>Anti-conservation voting record; was in favor of using natural resources aggressively</a:t>
            </a:r>
          </a:p>
          <a:p>
            <a:r>
              <a:rPr lang="en-US" dirty="0"/>
              <a:t>Served as Interior secretary, 1921-1923</a:t>
            </a:r>
          </a:p>
          <a:p>
            <a:r>
              <a:rPr lang="en-US" dirty="0"/>
              <a:t>Got President Harding to transfer management of naval oil reserves to Interior Department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2160E59-1286-4780-8510-D59CE5B66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Albert Fall (1861-1944)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38E90-798C-4719-89EF-DD6EA52DB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 descr="A group of people in uniform&#10;&#10;Description automatically generated">
            <a:extLst>
              <a:ext uri="{FF2B5EF4-FFF2-40B4-BE49-F238E27FC236}">
                <a16:creationId xmlns:a16="http://schemas.microsoft.com/office/drawing/2014/main" id="{DDE06E3E-3DE7-413A-8A5D-7A5E336D398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5878" y="1784617"/>
            <a:ext cx="1984525" cy="30531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B23574-F471-4456-BB7F-DE255DFC64BB}"/>
              </a:ext>
            </a:extLst>
          </p:cNvPr>
          <p:cNvSpPr txBox="1"/>
          <p:nvPr/>
        </p:nvSpPr>
        <p:spPr>
          <a:xfrm>
            <a:off x="6894760" y="4889455"/>
            <a:ext cx="22116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Fall (L) with Edward Doheny</a:t>
            </a:r>
          </a:p>
        </p:txBody>
      </p:sp>
    </p:spTree>
    <p:extLst>
      <p:ext uri="{BB962C8B-B14F-4D97-AF65-F5344CB8AC3E}">
        <p14:creationId xmlns:p14="http://schemas.microsoft.com/office/powerpoint/2010/main" val="239470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8D6549-4034-4E01-AE8A-CAC7EDE50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3062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 November 1921, Edward L. Doheny of Pan-American Petroleum and Transport Co. loaned Fall $100,000 in cash.</a:t>
            </a:r>
          </a:p>
          <a:p>
            <a:r>
              <a:rPr lang="en-US" dirty="0"/>
              <a:t>In April 1922, Doheny signed a contract to build an oil storage depot at Pearl Harbor to be paid for with the government’s “royalty oil.”</a:t>
            </a:r>
          </a:p>
          <a:p>
            <a:r>
              <a:rPr lang="en-US" dirty="0"/>
              <a:t>The contract contained a “preference right” to drill in the Elk Hills naval reserve if the government decided to lease it.</a:t>
            </a:r>
          </a:p>
          <a:p>
            <a:r>
              <a:rPr lang="en-US" dirty="0"/>
              <a:t>In December 1922, Doheny gained the right to drill in the entire eastern half of the reserve.</a:t>
            </a:r>
          </a:p>
          <a:p>
            <a:r>
              <a:rPr lang="en-US" dirty="0"/>
              <a:t>Doheny expected to make $100,000,000 from the deal.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96D712-5ECB-4B49-B369-E22639995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Elk Hills Lease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7E6C64-D054-4C98-9500-6E3091B35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27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28BF7A-C01D-4552-8AED-4ECBA8878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April 1922, Fall granted Harry Sinclair of Sinclair Oil Co. a lease to drill in the entire Teapot Dome naval oil reserve.</a:t>
            </a:r>
          </a:p>
          <a:p>
            <a:r>
              <a:rPr lang="en-US" dirty="0"/>
              <a:t>A short time later, Sinclair gave Fall $233,000 in Liberty Bonds and $36,000 in cash.</a:t>
            </a:r>
          </a:p>
          <a:p>
            <a:r>
              <a:rPr lang="en-US" dirty="0"/>
              <a:t>Sinclair had acquired the Liberty Bonds through a money laundering operation known as the Continental Trading Co.</a:t>
            </a:r>
          </a:p>
          <a:p>
            <a:r>
              <a:rPr lang="en-US" dirty="0"/>
              <a:t>Like the Elk Hills deal, the Teapot Dome lease had the potential to be extremely lucrative.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35207B-D07D-4A66-95E8-C35FE62EA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Teapot Dome Lease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BD922D-6361-41A6-80F2-A275CB57D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FDD31F-2CAC-4F32-832F-AAF438E0D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5740252" cy="4351338"/>
          </a:xfrm>
        </p:spPr>
        <p:txBody>
          <a:bodyPr>
            <a:normAutofit/>
          </a:bodyPr>
          <a:lstStyle/>
          <a:p>
            <a:r>
              <a:rPr lang="en-US" dirty="0"/>
              <a:t>U.S. senators were stunned and upset to learn that the naval reserves had been leased to private interests.</a:t>
            </a:r>
          </a:p>
          <a:p>
            <a:r>
              <a:rPr lang="en-US" dirty="0"/>
              <a:t>They were also disturbed that:</a:t>
            </a:r>
          </a:p>
          <a:p>
            <a:pPr lvl="1"/>
            <a:r>
              <a:rPr lang="en-US" dirty="0"/>
              <a:t>The transactions had taken place in secret.</a:t>
            </a:r>
          </a:p>
          <a:p>
            <a:pPr lvl="1"/>
            <a:r>
              <a:rPr lang="en-US" dirty="0"/>
              <a:t>Other oil companies had not been allowed to bid on the contracts.</a:t>
            </a:r>
          </a:p>
          <a:p>
            <a:pPr lvl="1"/>
            <a:r>
              <a:rPr lang="en-US" dirty="0"/>
              <a:t>Leasing the reserves could deprive the Navy of sufficient oil.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F1AB9E-D763-4FDD-AD98-33002FC9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Senate Reaction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871106-E9B7-43C6-B0DF-B338A1325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 descr="A black and white photo of a person&#10;&#10;Description automatically generated">
            <a:extLst>
              <a:ext uri="{FF2B5EF4-FFF2-40B4-BE49-F238E27FC236}">
                <a16:creationId xmlns:a16="http://schemas.microsoft.com/office/drawing/2014/main" id="{5F81310F-EF64-4700-B428-BD6A15E5885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7950" y="1605230"/>
            <a:ext cx="2515929" cy="34323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3309C3-D621-4C88-B7F1-9FECB76F1D38}"/>
              </a:ext>
            </a:extLst>
          </p:cNvPr>
          <p:cNvSpPr txBox="1"/>
          <p:nvPr/>
        </p:nvSpPr>
        <p:spPr>
          <a:xfrm>
            <a:off x="6249807" y="5037538"/>
            <a:ext cx="2932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Senator Robert M. La Follette</a:t>
            </a:r>
          </a:p>
        </p:txBody>
      </p:sp>
    </p:spTree>
    <p:extLst>
      <p:ext uri="{BB962C8B-B14F-4D97-AF65-F5344CB8AC3E}">
        <p14:creationId xmlns:p14="http://schemas.microsoft.com/office/powerpoint/2010/main" val="152828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41F512-5519-4E68-A064-63B3AB209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Senate Investigation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7D64BB-8AF6-4103-B3C8-4E76F91CE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8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12EC954-30B6-4944-BE28-AB1F6951A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5469874" cy="382808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Public Lands and Surveys Committee held hearings in 1923-1924.</a:t>
            </a:r>
          </a:p>
          <a:p>
            <a:r>
              <a:rPr lang="en-US" dirty="0"/>
              <a:t>Testimony revealed that Fall’s financial circumstances had improved greatly in 1922. </a:t>
            </a:r>
          </a:p>
          <a:p>
            <a:r>
              <a:rPr lang="en-US" dirty="0"/>
              <a:t>Fall lied about where he got the money, and wrote the committee that he had never received any money from Sinclair or Doheny.</a:t>
            </a:r>
          </a:p>
          <a:p>
            <a:r>
              <a:rPr lang="en-US" dirty="0"/>
              <a:t>The Committee eventually discovered he had received money from both men.</a:t>
            </a:r>
          </a:p>
          <a:p>
            <a:r>
              <a:rPr lang="en-US" dirty="0"/>
              <a:t>These revelations turned Teapot Dome into a full-blown national scandal.</a:t>
            </a:r>
          </a:p>
          <a:p>
            <a:endParaRPr lang="en-US" dirty="0"/>
          </a:p>
        </p:txBody>
      </p:sp>
      <p:pic>
        <p:nvPicPr>
          <p:cNvPr id="8" name="Content Placeholder 5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8273FFDC-FFC0-4F87-A750-13F527090E0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8524" y="1825625"/>
            <a:ext cx="2776252" cy="34906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AAAF8D4-D9EC-4464-944F-7DE3979E7075}"/>
              </a:ext>
            </a:extLst>
          </p:cNvPr>
          <p:cNvSpPr txBox="1"/>
          <p:nvPr/>
        </p:nvSpPr>
        <p:spPr>
          <a:xfrm>
            <a:off x="6229735" y="5284381"/>
            <a:ext cx="2513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Senator Thomas J. Walsh</a:t>
            </a:r>
          </a:p>
        </p:txBody>
      </p:sp>
    </p:spTree>
    <p:extLst>
      <p:ext uri="{BB962C8B-B14F-4D97-AF65-F5344CB8AC3E}">
        <p14:creationId xmlns:p14="http://schemas.microsoft.com/office/powerpoint/2010/main" val="389904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D05BF75-B007-48C7-A286-97F6D63CF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825625"/>
            <a:ext cx="58293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Calvin Coolidge appointed Owen Roberts and Atlee Pomerene as special counsels for Teapot Dome.</a:t>
            </a:r>
          </a:p>
          <a:p>
            <a:r>
              <a:rPr lang="en-US" dirty="0"/>
              <a:t>They filed lawsuits in federal courts in CA and WY seeking to have the leases rescinded for fraud.</a:t>
            </a:r>
          </a:p>
          <a:p>
            <a:r>
              <a:rPr lang="en-US" dirty="0"/>
              <a:t>In 1925, the government won at trial in CA but lost in WY.</a:t>
            </a:r>
          </a:p>
          <a:p>
            <a:r>
              <a:rPr lang="en-US" dirty="0"/>
              <a:t>Both cases ended up in the Supreme Court, which canceled both leases and called Fall a “faithless public officer.”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82D0DB-C49E-4772-AAF8-70E140413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Civil Lawsuits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FD6593-5C6C-40C4-A10F-CFE9FB804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BE46C-019A-6D47-B85D-E2C6165E1062}" type="slidenum">
              <a:rPr lang="en-US" smtClean="0"/>
              <a:t>9</a:t>
            </a:fld>
            <a:endParaRPr lang="en-US"/>
          </a:p>
        </p:txBody>
      </p:sp>
      <p:pic>
        <p:nvPicPr>
          <p:cNvPr id="8" name="Picture 7" descr="A person standing in front of a group of people posing for a photo&#10;&#10;Description automatically generated">
            <a:extLst>
              <a:ext uri="{FF2B5EF4-FFF2-40B4-BE49-F238E27FC236}">
                <a16:creationId xmlns:a16="http://schemas.microsoft.com/office/drawing/2014/main" id="{3F171D10-2D31-4F92-90CC-CA36BA08CB0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271" y="1603920"/>
            <a:ext cx="2651693" cy="36501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8B9D49B-0B69-442D-9C78-EF541F13777C}"/>
              </a:ext>
            </a:extLst>
          </p:cNvPr>
          <p:cNvSpPr txBox="1"/>
          <p:nvPr/>
        </p:nvSpPr>
        <p:spPr>
          <a:xfrm>
            <a:off x="6162360" y="5248801"/>
            <a:ext cx="29430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Owen Roberts &amp; Atlee Pomerene</a:t>
            </a:r>
          </a:p>
        </p:txBody>
      </p:sp>
    </p:spTree>
    <p:extLst>
      <p:ext uri="{BB962C8B-B14F-4D97-AF65-F5344CB8AC3E}">
        <p14:creationId xmlns:p14="http://schemas.microsoft.com/office/powerpoint/2010/main" val="200012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1242</Words>
  <Application>Microsoft Office PowerPoint</Application>
  <PresentationFormat>On-screen Show (4:3)</PresentationFormat>
  <Paragraphs>114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Arial Black</vt:lpstr>
      <vt:lpstr>Calibri</vt:lpstr>
      <vt:lpstr>Office Theme</vt:lpstr>
      <vt:lpstr>The Teapot Dome Scandal</vt:lpstr>
      <vt:lpstr>Introduction</vt:lpstr>
      <vt:lpstr>Naval Oil Reserves</vt:lpstr>
      <vt:lpstr>Albert Fall (1861-1944)</vt:lpstr>
      <vt:lpstr>The Elk Hills Lease </vt:lpstr>
      <vt:lpstr>The Teapot Dome Lease</vt:lpstr>
      <vt:lpstr>Senate Reaction</vt:lpstr>
      <vt:lpstr>Senate Investigation</vt:lpstr>
      <vt:lpstr>Civil Lawsuits</vt:lpstr>
      <vt:lpstr>Defense Arguments</vt:lpstr>
      <vt:lpstr>Criminal Trials</vt:lpstr>
      <vt:lpstr>Criminal Trials</vt:lpstr>
      <vt:lpstr>Sinclair Contempt Trials</vt:lpstr>
      <vt:lpstr>Reactions</vt:lpstr>
      <vt:lpstr>Legacy and Aftermath</vt:lpstr>
      <vt:lpstr>Legacy and Aftermath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Teapot Dome Scandal</dc:title>
  <dc:creator>Jake Kobrick</dc:creator>
  <cp:lastModifiedBy>Jake Kobrick</cp:lastModifiedBy>
  <cp:revision>49</cp:revision>
  <dcterms:created xsi:type="dcterms:W3CDTF">2020-04-29T21:21:10Z</dcterms:created>
  <dcterms:modified xsi:type="dcterms:W3CDTF">2020-05-22T15:02:49Z</dcterms:modified>
</cp:coreProperties>
</file>