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71" r:id="rId3"/>
    <p:sldId id="286" r:id="rId4"/>
    <p:sldId id="297" r:id="rId5"/>
    <p:sldId id="292" r:id="rId6"/>
    <p:sldId id="296" r:id="rId7"/>
    <p:sldId id="293" r:id="rId8"/>
    <p:sldId id="280" r:id="rId9"/>
    <p:sldId id="283" r:id="rId10"/>
    <p:sldId id="298" r:id="rId11"/>
    <p:sldId id="289" r:id="rId12"/>
    <p:sldId id="294" r:id="rId13"/>
    <p:sldId id="290" r:id="rId14"/>
    <p:sldId id="291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79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4041"/>
            <a:ext cx="9144000" cy="80367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Trial of Susan B. Anthony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051" y="2829443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0247" r="6066" b="7778"/>
          <a:stretch/>
        </p:blipFill>
        <p:spPr>
          <a:xfrm>
            <a:off x="3812142" y="567265"/>
            <a:ext cx="1581125" cy="20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20" y="1688542"/>
            <a:ext cx="6286671" cy="4550893"/>
          </a:xfrm>
        </p:spPr>
        <p:txBody>
          <a:bodyPr>
            <a:noAutofit/>
          </a:bodyPr>
          <a:lstStyle/>
          <a:p>
            <a:r>
              <a:rPr lang="en-US" dirty="0" smtClean="0"/>
              <a:t>Justice Hunt went on to determine there were no factual issues for the jury to decide.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He reasoned that the only relevant questions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were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whether Anthony was woman and whether she cast a ballot.</a:t>
            </a:r>
          </a:p>
          <a:p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Both of these facts were uncontroverted.</a:t>
            </a:r>
            <a:endParaRPr lang="en-US" dirty="0"/>
          </a:p>
          <a:p>
            <a:r>
              <a:rPr lang="en-US" dirty="0" smtClean="0"/>
              <a:t>Hunt thus ordered the jury to find Anthony guilty.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Hunt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26541" r="15979" b="7421"/>
          <a:stretch/>
        </p:blipFill>
        <p:spPr>
          <a:xfrm>
            <a:off x="6386991" y="2104846"/>
            <a:ext cx="2369898" cy="3165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Ward Hunt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770" y="2027924"/>
            <a:ext cx="6066126" cy="432842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Justice Hunt asked Anthony whether she had anything to say before he passed judgment.</a:t>
            </a:r>
          </a:p>
          <a:p>
            <a:r>
              <a:rPr lang="en-US" sz="2400" dirty="0" smtClean="0"/>
              <a:t>In response, she delivered a stirring speech denouncing the trial process as sexist and unfair.</a:t>
            </a:r>
          </a:p>
          <a:p>
            <a:r>
              <a:rPr lang="en-US" sz="2400" dirty="0" smtClean="0">
                <a:ea typeface="Calibri" panose="020F0502020204030204" pitchFamily="34" charset="0"/>
              </a:rPr>
              <a:t>She </a:t>
            </a:r>
            <a:r>
              <a:rPr lang="en-US" sz="2400" dirty="0">
                <a:ea typeface="Calibri" panose="020F0502020204030204" pitchFamily="34" charset="0"/>
              </a:rPr>
              <a:t>claimed Hunt had failed to provide “even … a trial not of my </a:t>
            </a:r>
            <a:r>
              <a:rPr lang="en-US" sz="2400" dirty="0" smtClean="0">
                <a:ea typeface="Calibri" panose="020F0502020204030204" pitchFamily="34" charset="0"/>
              </a:rPr>
              <a:t>peers” (a jury of men).</a:t>
            </a:r>
            <a:endParaRPr lang="en-US" sz="2400" dirty="0" smtClean="0"/>
          </a:p>
          <a:p>
            <a:r>
              <a:rPr lang="en-US" sz="2400" dirty="0" smtClean="0"/>
              <a:t>Anthony also argued that Hunt’s decision had “degraded” women “from the status of a citizen to that of a subject.”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Anthony’s Speech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86895" y="5202033"/>
            <a:ext cx="256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B. Anthony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18490" r="9048" b="19372"/>
          <a:stretch/>
        </p:blipFill>
        <p:spPr>
          <a:xfrm>
            <a:off x="6186896" y="2360462"/>
            <a:ext cx="2564911" cy="26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781" y="2005463"/>
            <a:ext cx="8725619" cy="4351338"/>
          </a:xfrm>
        </p:spPr>
        <p:txBody>
          <a:bodyPr/>
          <a:lstStyle/>
          <a:p>
            <a:r>
              <a:rPr lang="en-US" dirty="0" smtClean="0"/>
              <a:t>At the time, federal statutes provided very few mechanisms for appealing criminal </a:t>
            </a:r>
            <a:r>
              <a:rPr lang="en-US" dirty="0" smtClean="0"/>
              <a:t>verdicts </a:t>
            </a:r>
            <a:r>
              <a:rPr lang="en-US" dirty="0" smtClean="0"/>
              <a:t>to the Supreme Court of the United States.</a:t>
            </a:r>
          </a:p>
          <a:p>
            <a:r>
              <a:rPr lang="en-US" dirty="0" smtClean="0"/>
              <a:t>Had Anthony been imprisoned, she would have able to seek a writ of habeas corpus demanding her release on constitutional grounds.</a:t>
            </a:r>
          </a:p>
          <a:p>
            <a:r>
              <a:rPr lang="en-US" dirty="0" smtClean="0"/>
              <a:t>But Justice Hunt opted only to impose a fine, from which Anthony had no right to appeal or petition.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Appeal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533" y="1947334"/>
            <a:ext cx="5415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Anthony was convicted, she refused to pay her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Anthony’s case became an important symbolic moment in the fight for women’s suffrage.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speech at the end of the case became one of the most famous in the women’s movement.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12" y="2045151"/>
            <a:ext cx="3440853" cy="2580640"/>
          </a:xfrm>
        </p:spPr>
      </p:pic>
      <p:sp>
        <p:nvSpPr>
          <p:cNvPr id="9" name="TextBox 8"/>
          <p:cNvSpPr txBox="1"/>
          <p:nvPr/>
        </p:nvSpPr>
        <p:spPr>
          <a:xfrm>
            <a:off x="5533812" y="4690533"/>
            <a:ext cx="344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Satirical portrait of Anthony signing women’s “Declaration of Independence” (1911)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33" y="1947334"/>
            <a:ext cx="54152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observers criticized Justice Hunt’s decision and, particularly, his refusal to let the jury decide the case.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women’s suffrage movement gained political momentum in the late nineteenth and early twentieth centuries.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19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Amendment was ratified in 1920, prohibiting discrimination on the basis of sex at the polls.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12" y="2045151"/>
            <a:ext cx="3440853" cy="2580640"/>
          </a:xfrm>
        </p:spPr>
      </p:pic>
      <p:sp>
        <p:nvSpPr>
          <p:cNvPr id="9" name="TextBox 8"/>
          <p:cNvSpPr txBox="1"/>
          <p:nvPr/>
        </p:nvSpPr>
        <p:spPr>
          <a:xfrm>
            <a:off x="5533812" y="4690533"/>
            <a:ext cx="344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Satirical portrait of Anthony signing women’s “Declaration of Independence” (1911)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96" y="1858592"/>
            <a:ext cx="566388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Most Americans were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denied voting rights </a:t>
            </a:r>
            <a:r>
              <a:rPr lang="en-US" sz="2400" dirty="0"/>
              <a:t>f</a:t>
            </a:r>
            <a:r>
              <a:rPr lang="en-US" sz="2400" dirty="0" smtClean="0"/>
              <a:t>or most of the nation’s history.</a:t>
            </a:r>
          </a:p>
          <a:p>
            <a:r>
              <a:rPr lang="en-US" sz="2400" dirty="0" smtClean="0"/>
              <a:t>The 1787 U.S. Constitution did not provide citizens with a right to vote.</a:t>
            </a:r>
          </a:p>
          <a:p>
            <a:r>
              <a:rPr lang="en-US" sz="2400" dirty="0" smtClean="0"/>
              <a:t>Instead, </a:t>
            </a:r>
            <a:r>
              <a:rPr lang="en-US" sz="2400" dirty="0" smtClean="0"/>
              <a:t>states </a:t>
            </a:r>
            <a:r>
              <a:rPr lang="en-US" sz="2400" dirty="0" smtClean="0"/>
              <a:t>dictated who could vote.</a:t>
            </a:r>
          </a:p>
          <a:p>
            <a:r>
              <a:rPr lang="en-US" sz="2400" dirty="0" smtClean="0"/>
              <a:t>At the time the Constitution was ratified, most states restricted the vote to white, property-owning men.</a:t>
            </a:r>
          </a:p>
          <a:p>
            <a:r>
              <a:rPr lang="en-US" sz="2400" dirty="0" smtClean="0"/>
              <a:t>Over the course of the nineteenth century, states expanded and contracted the voting rights of other groups.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Brief History of Suffrage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06" t="28464" r="18706" b="11749"/>
          <a:stretch/>
        </p:blipFill>
        <p:spPr>
          <a:xfrm>
            <a:off x="5793276" y="1858592"/>
            <a:ext cx="3091318" cy="3692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7170" y="5611634"/>
            <a:ext cx="345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 of women voting in Wyoming (1888)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143" y="1722070"/>
            <a:ext cx="5681133" cy="49994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The Fourteenth Amendment (1868)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granted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citizenship to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persons born in 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U.S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It prohibited states from denying citizens the “privileges or immunities” of citizenship.  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It also prohibited states from denying “equal protection” of the law to people within their jurisdiction.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The Fifteenth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Amendment (1870),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prohibited states from denying citizens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their “right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to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vote” on the basis of race.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Advocates for women’s suffrage argued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these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amendments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meant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women were citizens of the United States and thus entitled to vote.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Brief History of Suffrage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06" t="28464" r="18706" b="11749"/>
          <a:stretch/>
        </p:blipFill>
        <p:spPr>
          <a:xfrm>
            <a:off x="5793276" y="1858592"/>
            <a:ext cx="3091318" cy="3692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9917" y="5611634"/>
            <a:ext cx="34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Illustration of women voting in Wyoming (1888)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8" y="1932317"/>
            <a:ext cx="5451894" cy="47690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Voting was just one area of gender inequality in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America.</a:t>
            </a:r>
          </a:p>
          <a:p>
            <a:r>
              <a:rPr lang="en-US" sz="2800" dirty="0" smtClean="0"/>
              <a:t>American law supported “separate spheres” for men and women.</a:t>
            </a:r>
          </a:p>
          <a:p>
            <a:r>
              <a:rPr lang="en-US" sz="2800" dirty="0" smtClean="0"/>
              <a:t>Men dominated the public sphere of business and politics.</a:t>
            </a:r>
          </a:p>
          <a:p>
            <a:r>
              <a:rPr lang="en-US" sz="2800" dirty="0" smtClean="0"/>
              <a:t>Women ran the “domestic” sphere of raising families and keeping a home.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“Separate Spheres”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2" y="2061714"/>
            <a:ext cx="3379607" cy="3015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872" y="5155102"/>
            <a:ext cx="383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Cartoon critiquing the “woman’s sphere” (circa 1909)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8" y="1811547"/>
            <a:ext cx="5451894" cy="4769052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This separation was reinforced by legal restrictions on women’s ability to:</a:t>
            </a:r>
          </a:p>
          <a:p>
            <a:pPr lvl="1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Vote</a:t>
            </a:r>
          </a:p>
          <a:p>
            <a:pPr lvl="1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Serve on juries</a:t>
            </a:r>
          </a:p>
          <a:p>
            <a:pPr lvl="1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Engage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in professions like the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law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Married women faced further restrictions on their ability to:</a:t>
            </a:r>
          </a:p>
          <a:p>
            <a:pPr lvl="1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Own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property</a:t>
            </a:r>
          </a:p>
          <a:p>
            <a:pPr lvl="1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Enter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into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contracts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“Separate Spheres”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32" y="2061714"/>
            <a:ext cx="3379607" cy="3015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872" y="5155102"/>
            <a:ext cx="383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Cartoon critiquing the “woman’s sphere” (circa 1909)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18" y="1958972"/>
            <a:ext cx="5753818" cy="48958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Women’s rights campaigners began to challenge these laws with increasing vigor in the mid-to-late nineteenth century.</a:t>
            </a:r>
          </a:p>
          <a:p>
            <a:r>
              <a:rPr lang="en-US" sz="2400" dirty="0" smtClean="0"/>
              <a:t>Over the course of the second half of the nineteenth century, many states slowly began to change their laws.</a:t>
            </a:r>
          </a:p>
          <a:p>
            <a:r>
              <a:rPr lang="en-US" sz="2400" dirty="0" smtClean="0"/>
              <a:t>Some western territories also permitted women to vote beginning in the late 1860s and early 1870s</a:t>
            </a:r>
          </a:p>
          <a:p>
            <a:r>
              <a:rPr lang="en-US" sz="2400" dirty="0" smtClean="0"/>
              <a:t>However, most states did not grant full voting rights to women until 1920.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Erosion of the “Separate Spheres”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67" t="46633" r="11811" b="1610"/>
          <a:stretch/>
        </p:blipFill>
        <p:spPr>
          <a:xfrm>
            <a:off x="5762647" y="2157320"/>
            <a:ext cx="2958660" cy="3053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2647" y="5313871"/>
            <a:ext cx="29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Cartoon of women voters (circa 1909)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11" y="1747988"/>
            <a:ext cx="6051589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Susan B. Anthony was a leading advocate for women’s suffrage. </a:t>
            </a:r>
          </a:p>
          <a:p>
            <a:r>
              <a:rPr lang="en-US" dirty="0" smtClean="0"/>
              <a:t>She and fourteen other women voted in New York in the 1872 federal election.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women, </a:t>
            </a:r>
            <a:r>
              <a:rPr lang="en-US" dirty="0" smtClean="0"/>
              <a:t>and the election officials who permitted them to </a:t>
            </a:r>
            <a:r>
              <a:rPr lang="en-US" dirty="0" smtClean="0"/>
              <a:t>vote, </a:t>
            </a:r>
            <a:r>
              <a:rPr lang="en-US" dirty="0" smtClean="0"/>
              <a:t>were later arrested.</a:t>
            </a:r>
          </a:p>
          <a:p>
            <a:r>
              <a:rPr lang="en-US" dirty="0" smtClean="0"/>
              <a:t>They were indicted under a federal law that made it illegal to vote without the right to do so.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 B. Anthony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1750" y="5514858"/>
            <a:ext cx="231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B. Anthony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3473" r="6141" b="11389"/>
          <a:stretch/>
        </p:blipFill>
        <p:spPr>
          <a:xfrm>
            <a:off x="6172200" y="2015066"/>
            <a:ext cx="2463799" cy="33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1848350"/>
            <a:ext cx="6463563" cy="452014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Anthony’s trial took place in the U.S. Circuit Court for the Northern District of New York.</a:t>
            </a:r>
          </a:p>
          <a:p>
            <a:pPr lvl="0"/>
            <a:r>
              <a:rPr lang="en-US" dirty="0" smtClean="0"/>
              <a:t>Circuit courts consisted of a district </a:t>
            </a:r>
            <a:r>
              <a:rPr lang="en-US" dirty="0" smtClean="0"/>
              <a:t>judge </a:t>
            </a:r>
            <a:r>
              <a:rPr lang="en-US" dirty="0" smtClean="0"/>
              <a:t>and Supreme Court justice.</a:t>
            </a:r>
          </a:p>
          <a:p>
            <a:pPr lvl="0"/>
            <a:r>
              <a:rPr lang="en-US" dirty="0" smtClean="0"/>
              <a:t>They heard most serious federal criminal matters from 1789 to 1911.</a:t>
            </a:r>
          </a:p>
          <a:p>
            <a:pPr lvl="0"/>
            <a:r>
              <a:rPr lang="en-US" dirty="0" smtClean="0"/>
              <a:t>In Anthony’s case, the district judge recused himself, so the trial was conducted by Justice Ward Hunt.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5274733"/>
            <a:ext cx="229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Ward Hunt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9" t="7763" r="6122" b="3317"/>
          <a:stretch/>
        </p:blipFill>
        <p:spPr>
          <a:xfrm>
            <a:off x="6573629" y="2099733"/>
            <a:ext cx="2299437" cy="31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20" y="1910592"/>
            <a:ext cx="6217659" cy="4550893"/>
          </a:xfrm>
        </p:spPr>
        <p:txBody>
          <a:bodyPr>
            <a:noAutofit/>
          </a:bodyPr>
          <a:lstStyle/>
          <a:p>
            <a:r>
              <a:rPr lang="en-US" sz="2400" dirty="0" smtClean="0"/>
              <a:t>Justice Hunt ruled that women did not have a constitutional right to vote.</a:t>
            </a:r>
          </a:p>
          <a:p>
            <a:r>
              <a:rPr lang="en-US" sz="2400" dirty="0" smtClean="0"/>
              <a:t>He agreed that women were citizens, but held this did not give them voting rights.</a:t>
            </a:r>
          </a:p>
          <a:p>
            <a:r>
              <a:rPr lang="en-US" sz="2400" dirty="0" smtClean="0"/>
              <a:t>Recent Supreme Court cases had adopted a narrow view of the “privileges” and “immunities” of national citizenship.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Hunt also reasoned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that children and the insane were also citizens, but that states properly restricted their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right to vote.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Hunt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26541" r="15979" b="7421"/>
          <a:stretch/>
        </p:blipFill>
        <p:spPr>
          <a:xfrm>
            <a:off x="6386991" y="2104846"/>
            <a:ext cx="2369898" cy="3165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 Ward Hunt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4016</TotalTime>
  <Words>1061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1_Office Theme</vt:lpstr>
      <vt:lpstr>The Trial of Susan B. Anthony</vt:lpstr>
      <vt:lpstr>A Brief History of Suffrage</vt:lpstr>
      <vt:lpstr>A Brief History of Suffrage</vt:lpstr>
      <vt:lpstr>The “Separate Spheres”</vt:lpstr>
      <vt:lpstr>The “Separate Spheres”</vt:lpstr>
      <vt:lpstr>Erosion of the “Separate Spheres”</vt:lpstr>
      <vt:lpstr>Susan B. Anthony</vt:lpstr>
      <vt:lpstr>The Trial</vt:lpstr>
      <vt:lpstr>Justice Hunt Rules</vt:lpstr>
      <vt:lpstr>Justice Hunt Rules</vt:lpstr>
      <vt:lpstr>Anthony’s Speech</vt:lpstr>
      <vt:lpstr>No Appeal</vt:lpstr>
      <vt:lpstr>Legacy of the Case</vt:lpstr>
      <vt:lpstr>Legacy of the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78</cp:revision>
  <dcterms:created xsi:type="dcterms:W3CDTF">2016-03-28T16:08:13Z</dcterms:created>
  <dcterms:modified xsi:type="dcterms:W3CDTF">2018-02-15T18:40:47Z</dcterms:modified>
</cp:coreProperties>
</file>