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2" r:id="rId2"/>
  </p:sldMasterIdLst>
  <p:notesMasterIdLst>
    <p:notesMasterId r:id="rId26"/>
  </p:notesMasterIdLst>
  <p:sldIdLst>
    <p:sldId id="271" r:id="rId3"/>
    <p:sldId id="295" r:id="rId4"/>
    <p:sldId id="287" r:id="rId5"/>
    <p:sldId id="288" r:id="rId6"/>
    <p:sldId id="286" r:id="rId7"/>
    <p:sldId id="280" r:id="rId8"/>
    <p:sldId id="298" r:id="rId9"/>
    <p:sldId id="290" r:id="rId10"/>
    <p:sldId id="299" r:id="rId11"/>
    <p:sldId id="291" r:id="rId12"/>
    <p:sldId id="292" r:id="rId13"/>
    <p:sldId id="293" r:id="rId14"/>
    <p:sldId id="296" r:id="rId15"/>
    <p:sldId id="297" r:id="rId16"/>
    <p:sldId id="300" r:id="rId17"/>
    <p:sldId id="301" r:id="rId18"/>
    <p:sldId id="302" r:id="rId19"/>
    <p:sldId id="304" r:id="rId20"/>
    <p:sldId id="303" r:id="rId21"/>
    <p:sldId id="305" r:id="rId22"/>
    <p:sldId id="306" r:id="rId23"/>
    <p:sldId id="285" r:id="rId24"/>
    <p:sldId id="30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ston Bowman" initials="WB" lastIdx="1" clrIdx="0">
    <p:extLst>
      <p:ext uri="{19B8F6BF-5375-455C-9EA6-DF929625EA0E}">
        <p15:presenceInfo xmlns:p15="http://schemas.microsoft.com/office/powerpoint/2012/main" userId="S-1-5-21-3550960-1716804751-612134452-10202" providerId="AD"/>
      </p:ext>
    </p:extLst>
  </p:cmAuthor>
  <p:cmAuthor id="2" name="Clara Altman" initials="CA" lastIdx="4" clrIdx="1">
    <p:extLst>
      <p:ext uri="{19B8F6BF-5375-455C-9EA6-DF929625EA0E}">
        <p15:presenceInfo xmlns:p15="http://schemas.microsoft.com/office/powerpoint/2012/main" userId="Clara Alt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4" autoAdjust="0"/>
    <p:restoredTop sz="94674"/>
  </p:normalViewPr>
  <p:slideViewPr>
    <p:cSldViewPr snapToGrid="0" snapToObjects="1">
      <p:cViewPr varScale="1">
        <p:scale>
          <a:sx n="65" d="100"/>
          <a:sy n="65" d="100"/>
        </p:scale>
        <p:origin x="13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45D75-1EB0-E84C-9CB2-F9A42091B813}" type="datetimeFigureOut">
              <a:rPr lang="en-US" smtClean="0"/>
              <a:t>1/15/2021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277B8-B455-A440-83AA-C55C52EC4D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12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91D2-0C12-48A3-80CB-C11B006C40A3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459460"/>
            <a:ext cx="1828800" cy="6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5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D77D-5045-4DFC-9412-92DDB05E3984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0" y="1583267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3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6227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9819-6351-46F3-8560-EEDE83F6CE25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791232" y="365125"/>
            <a:ext cx="0" cy="581183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5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91D2-0C12-48A3-80CB-C11B006C40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459462"/>
            <a:ext cx="1828800" cy="6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32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0" y="1583269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3AA4-EE2A-4BC6-9303-C0CAFB75E0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37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DDE2-1B60-4A6F-90F5-678016CD9C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459462"/>
            <a:ext cx="1828800" cy="6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32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4FFD-4468-4EDB-A5E5-D248653FFA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1583269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77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966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A411-D5CA-4CCD-8F9E-C9FFE5D8F3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0" y="1583269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17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34E-D4E9-4F31-9821-1AB1AAFABB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0" y="1583269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89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D013-8781-4C1E-A16E-151B3B3CFD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5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396C-FEC4-4168-986D-37E787D641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1" y="2057402"/>
            <a:ext cx="3579019" cy="8467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5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0" y="1583267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3AA4-EE2A-4BC6-9303-C0CAFB75E06B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958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68E6-0C7D-43B8-9FEA-98C49E0CE0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1" y="2057402"/>
            <a:ext cx="3579019" cy="8467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97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D77D-5045-4DFC-9412-92DDB05E39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0" y="1583269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44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6228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9819-6351-46F3-8560-EEDE83F6CE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791232" y="365125"/>
            <a:ext cx="0" cy="581183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DDE2-1B60-4A6F-90F5-678016CD9CFD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459460"/>
            <a:ext cx="1828800" cy="6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81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4FFD-4468-4EDB-A5E5-D248653FFAD0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1583267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16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966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A411-D5CA-4CCD-8F9E-C9FFE5D8F331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0" y="1583267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30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34E-D4E9-4F31-9821-1AB1AAFABBCF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0" y="1583267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1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D013-8781-4C1E-A16E-151B3B3CFD04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396C-FEC4-4168-986D-37E787D64160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2057400"/>
            <a:ext cx="3579019" cy="8467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90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68E6-0C7D-43B8-9FEA-98C49E0CE086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2057400"/>
            <a:ext cx="3579019" cy="8467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9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9DDBC-CC4D-4FA0-82EE-C9E1142D98C9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BE46C-019A-6D47-B85D-E2C6165E10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50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9DDBC-CC4D-4FA0-82EE-C9E1142D98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99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613580"/>
            <a:ext cx="6858000" cy="803672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United States v. Smith and Ogden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0250" y="4543141"/>
            <a:ext cx="5143500" cy="745551"/>
          </a:xfrm>
        </p:spPr>
        <p:txBody>
          <a:bodyPr/>
          <a:lstStyle/>
          <a:p>
            <a:r>
              <a:rPr lang="en-US" dirty="0"/>
              <a:t>Federal Trials and Great Debates </a:t>
            </a:r>
          </a:p>
          <a:p>
            <a:r>
              <a:rPr lang="en-US" dirty="0"/>
              <a:t>in United States History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9CB6AF-25F6-4258-A3B7-38EEB92B2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470" y="616096"/>
            <a:ext cx="1863003" cy="24619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C01468-3C57-4B5F-8557-2A2197D73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50" y="672610"/>
            <a:ext cx="1815380" cy="24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10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869425-EA6D-4E43-A29C-5A1EFFFBB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219" y="2064773"/>
            <a:ext cx="8235131" cy="4112189"/>
          </a:xfrm>
        </p:spPr>
        <p:txBody>
          <a:bodyPr/>
          <a:lstStyle/>
          <a:p>
            <a:r>
              <a:rPr lang="en-US" dirty="0"/>
              <a:t>Miranda left on his expedition in early 1806.</a:t>
            </a:r>
          </a:p>
          <a:p>
            <a:r>
              <a:rPr lang="en-US" dirty="0"/>
              <a:t>Shortly after his departure, Spain complained that the United States government had secretly approved the mission.</a:t>
            </a:r>
          </a:p>
          <a:p>
            <a:r>
              <a:rPr lang="en-US" dirty="0"/>
              <a:t>Seeking to avoid further tensions, the Jefferson Administration assured Spain it would investigate any Americans who had aided Miranda.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80F5D7-0CFD-457A-A6F3-AEDB425F9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Controversy with Spain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BF8EE-BD59-41BF-9A19-C72B87EFF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6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1BD0AD-899F-498E-A64A-E4FAF02C2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226" y="1991031"/>
            <a:ext cx="5530645" cy="4185931"/>
          </a:xfrm>
        </p:spPr>
        <p:txBody>
          <a:bodyPr>
            <a:normAutofit/>
          </a:bodyPr>
          <a:lstStyle/>
          <a:p>
            <a:r>
              <a:rPr lang="en-US" dirty="0"/>
              <a:t>Judge Matthias Tallmadge conducted interrogations of Smith and Ogden.</a:t>
            </a:r>
          </a:p>
          <a:p>
            <a:r>
              <a:rPr lang="en-US" dirty="0"/>
              <a:t>Based on these interrogations, Jefferson’s attorney general advised him that Smith and Ogden had violated the Neutrality Act of 1794.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434846-924A-46EF-BF18-D7C57B82B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2D6CE-EBC3-4CBF-A783-B59D5BC7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96BC8A-D090-456D-80BD-524440D05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425" y="1825625"/>
            <a:ext cx="2738925" cy="34201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2B40BA-A0CE-457A-B8AD-1AEF5CC3E181}"/>
              </a:ext>
            </a:extLst>
          </p:cNvPr>
          <p:cNvSpPr txBox="1"/>
          <p:nvPr/>
        </p:nvSpPr>
        <p:spPr>
          <a:xfrm>
            <a:off x="5776425" y="5368413"/>
            <a:ext cx="273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Judge Matthias Tallmadge</a:t>
            </a:r>
          </a:p>
        </p:txBody>
      </p:sp>
    </p:spTree>
    <p:extLst>
      <p:ext uri="{BB962C8B-B14F-4D97-AF65-F5344CB8AC3E}">
        <p14:creationId xmlns:p14="http://schemas.microsoft.com/office/powerpoint/2010/main" val="338483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1BD0AD-899F-498E-A64A-E4FAF02C2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724" y="2123767"/>
            <a:ext cx="5501148" cy="4053195"/>
          </a:xfrm>
        </p:spPr>
        <p:txBody>
          <a:bodyPr>
            <a:normAutofit/>
          </a:bodyPr>
          <a:lstStyle/>
          <a:p>
            <a:r>
              <a:rPr lang="en-US" dirty="0"/>
              <a:t>This law made it a crime to organize military acts against any nation with whom America was “at peace.”</a:t>
            </a:r>
          </a:p>
          <a:p>
            <a:r>
              <a:rPr lang="en-US" dirty="0"/>
              <a:t>Jefferson ordered Smith and Ogden prosecuted in Tallmadge’s U.S. Circuit Court for the District of New York.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434846-924A-46EF-BF18-D7C57B82B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2D6CE-EBC3-4CBF-A783-B59D5BC7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EBE46C-019A-6D47-B85D-E2C6165E10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96BC8A-D090-456D-80BD-524440D05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425" y="1825625"/>
            <a:ext cx="2738925" cy="34201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2B40BA-A0CE-457A-B8AD-1AEF5CC3E181}"/>
              </a:ext>
            </a:extLst>
          </p:cNvPr>
          <p:cNvSpPr txBox="1"/>
          <p:nvPr/>
        </p:nvSpPr>
        <p:spPr>
          <a:xfrm>
            <a:off x="5776425" y="5368413"/>
            <a:ext cx="273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Judge Matthias Tallmadge</a:t>
            </a:r>
          </a:p>
        </p:txBody>
      </p:sp>
    </p:spTree>
    <p:extLst>
      <p:ext uri="{BB962C8B-B14F-4D97-AF65-F5344CB8AC3E}">
        <p14:creationId xmlns:p14="http://schemas.microsoft.com/office/powerpoint/2010/main" val="1459820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BDC231-18CB-4882-B0DE-2D90510D7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710" y="1825625"/>
            <a:ext cx="5633884" cy="453072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Smith and Ogden’s lawyers complained that Tallmadge had improperly acted as both investigator and judge.</a:t>
            </a:r>
          </a:p>
          <a:p>
            <a:r>
              <a:rPr lang="en-US" dirty="0"/>
              <a:t>The defense claimed that the government had approved of their activities and called Madison and several other senior officials to testify.</a:t>
            </a:r>
          </a:p>
          <a:p>
            <a:r>
              <a:rPr lang="en-US" dirty="0"/>
              <a:t>Jefferson told the officials not to comply with subpoenas ordering them to attend the trials.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453B09-5E15-4510-9E23-D135A7BE1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Pretrial Issues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B141A-AC42-4B8F-9AEA-FC747DB6F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EBE46C-019A-6D47-B85D-E2C6165E10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77B779-10A7-4A52-BD4C-582AB4A47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508" y="1825625"/>
            <a:ext cx="2178842" cy="33565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352969-01F8-43F6-B41B-38693FADE41F}"/>
              </a:ext>
            </a:extLst>
          </p:cNvPr>
          <p:cNvSpPr txBox="1"/>
          <p:nvPr/>
        </p:nvSpPr>
        <p:spPr>
          <a:xfrm>
            <a:off x="6397229" y="5294671"/>
            <a:ext cx="2178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Defense attorney Cadwallader Colden</a:t>
            </a:r>
          </a:p>
        </p:txBody>
      </p:sp>
    </p:spTree>
    <p:extLst>
      <p:ext uri="{BB962C8B-B14F-4D97-AF65-F5344CB8AC3E}">
        <p14:creationId xmlns:p14="http://schemas.microsoft.com/office/powerpoint/2010/main" val="73294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BDC231-18CB-4882-B0DE-2D90510D7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710" y="1825625"/>
            <a:ext cx="5633884" cy="4530726"/>
          </a:xfrm>
        </p:spPr>
        <p:txBody>
          <a:bodyPr>
            <a:normAutofit/>
          </a:bodyPr>
          <a:lstStyle/>
          <a:p>
            <a:r>
              <a:rPr lang="en-US" dirty="0"/>
              <a:t>The defense argued that the trials could not continue without these witnesses and that the court should punish Madison and the others for disrespecting the court.</a:t>
            </a:r>
          </a:p>
          <a:p>
            <a:r>
              <a:rPr lang="en-US" dirty="0"/>
              <a:t>The defense also claimed the witnesses’ refusal to testify showed that the prosecutions were politically motivated.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453B09-5E15-4510-9E23-D135A7BE1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Pretrial Issues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B141A-AC42-4B8F-9AEA-FC747DB6F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EBE46C-019A-6D47-B85D-E2C6165E10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77B779-10A7-4A52-BD4C-582AB4A47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508" y="1825625"/>
            <a:ext cx="2178842" cy="33565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352969-01F8-43F6-B41B-38693FADE41F}"/>
              </a:ext>
            </a:extLst>
          </p:cNvPr>
          <p:cNvSpPr txBox="1"/>
          <p:nvPr/>
        </p:nvSpPr>
        <p:spPr>
          <a:xfrm>
            <a:off x="6397229" y="5294671"/>
            <a:ext cx="2178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Defense attorney Cadwallader Colden</a:t>
            </a:r>
          </a:p>
        </p:txBody>
      </p:sp>
    </p:spTree>
    <p:extLst>
      <p:ext uri="{BB962C8B-B14F-4D97-AF65-F5344CB8AC3E}">
        <p14:creationId xmlns:p14="http://schemas.microsoft.com/office/powerpoint/2010/main" val="4055906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0067" y="1682483"/>
            <a:ext cx="6463563" cy="489585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Supreme Court Justice William Paterson ruled on the pretrial matters with Judge Tallmadge.</a:t>
            </a:r>
          </a:p>
          <a:p>
            <a:r>
              <a:rPr lang="en-US" dirty="0"/>
              <a:t>Justice Paterson ruled that the trials could continue without Madison and the other officials.</a:t>
            </a:r>
          </a:p>
          <a:p>
            <a:r>
              <a:rPr lang="en-US" dirty="0"/>
              <a:t>He reasoned that not even the president could authorize individuals to break the law.</a:t>
            </a:r>
          </a:p>
          <a:p>
            <a:r>
              <a:rPr lang="en-US" dirty="0"/>
              <a:t>As such, it was irrelevant whether Jefferson and Madison had approved of Miranda’s mission.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Justice Paterson Rules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EBE46C-019A-6D47-B85D-E2C6165E10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3630" y="5327457"/>
            <a:ext cx="2299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Justice William Paterson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11CCCC-5B97-498C-822D-4C9721CFE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630" y="2038013"/>
            <a:ext cx="2299437" cy="321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8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0067" y="1814052"/>
            <a:ext cx="6463563" cy="45422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Justice Paterson and Judge Tallmadge disagreed as to whether Madison and the others should be punished for refusing to come to court.</a:t>
            </a:r>
          </a:p>
          <a:p>
            <a:r>
              <a:rPr lang="en-US" dirty="0"/>
              <a:t>However, Paterson had to leave the bench due to ill health, and Judge Tallmadge heard the rest of the trials alone.</a:t>
            </a:r>
          </a:p>
          <a:p>
            <a:r>
              <a:rPr lang="en-US" dirty="0"/>
              <a:t>Because the defendants eventually won at trial, they did not appeal to the Supreme Court, and this legal issue remained unresolved.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Justice Paterson Rules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EBE46C-019A-6D47-B85D-E2C6165E10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3630" y="5327457"/>
            <a:ext cx="2299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Justice William Paterson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11CCCC-5B97-498C-822D-4C9721CFE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630" y="2038013"/>
            <a:ext cx="2299437" cy="321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19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26278A-C7B6-42CA-88FE-67914C081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730" y="1825625"/>
            <a:ext cx="557489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prosecution was represented by U.S. Attorney Nathan Sanford and Connecticut federal judge Pierpont Edwards.</a:t>
            </a:r>
          </a:p>
          <a:p>
            <a:r>
              <a:rPr lang="en-US" dirty="0"/>
              <a:t>The prosecution made a strong case that Smith had collaborated with Miranda’s military mission to a Spanish colony.</a:t>
            </a:r>
          </a:p>
          <a:p>
            <a:r>
              <a:rPr lang="en-US" dirty="0"/>
              <a:t>The government argued that, since Congress had not declared war on Spain, this was all that was needed to convict.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314334-7BD5-4FAB-A208-A699DC53B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Smith</a:t>
            </a:r>
            <a:r>
              <a:rPr lang="en-US" dirty="0"/>
              <a:t> Trial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3E831-E448-4741-A54E-1C7308CE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5308E7-2E28-4AD1-A70B-5E258404604B}"/>
              </a:ext>
            </a:extLst>
          </p:cNvPr>
          <p:cNvSpPr txBox="1"/>
          <p:nvPr/>
        </p:nvSpPr>
        <p:spPr>
          <a:xfrm>
            <a:off x="6256770" y="5191432"/>
            <a:ext cx="2258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Judge Pierpont Edwards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B4552D-1692-4745-92EC-F6CB20129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770" y="1825625"/>
            <a:ext cx="2258580" cy="335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26278A-C7B6-42CA-88FE-67914C081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81" y="1825625"/>
            <a:ext cx="5869857" cy="4351338"/>
          </a:xfrm>
        </p:spPr>
        <p:txBody>
          <a:bodyPr>
            <a:normAutofit/>
          </a:bodyPr>
          <a:lstStyle/>
          <a:p>
            <a:r>
              <a:rPr lang="en-US" dirty="0"/>
              <a:t>The defense argued that America and Spain had not really been “at peace” when Smith helped plan the mission.</a:t>
            </a:r>
          </a:p>
          <a:p>
            <a:r>
              <a:rPr lang="en-US" dirty="0"/>
              <a:t>They also argued that the government had unfairly approved of the mission and then prosecuted Smith to avoid political embarrassment.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314334-7BD5-4FAB-A208-A699DC53B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Smith</a:t>
            </a:r>
            <a:r>
              <a:rPr lang="en-US" dirty="0"/>
              <a:t> Trial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3E831-E448-4741-A54E-1C7308CE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EBE46C-019A-6D47-B85D-E2C6165E10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E4CFF-640F-4037-9B33-34737FF9C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950" y="1805342"/>
            <a:ext cx="1974899" cy="32473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5308E7-2E28-4AD1-A70B-5E258404604B}"/>
              </a:ext>
            </a:extLst>
          </p:cNvPr>
          <p:cNvSpPr txBox="1"/>
          <p:nvPr/>
        </p:nvSpPr>
        <p:spPr>
          <a:xfrm>
            <a:off x="6457950" y="5191432"/>
            <a:ext cx="1974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Prosecutor Nathan Sanford</a:t>
            </a:r>
          </a:p>
        </p:txBody>
      </p:sp>
    </p:spTree>
    <p:extLst>
      <p:ext uri="{BB962C8B-B14F-4D97-AF65-F5344CB8AC3E}">
        <p14:creationId xmlns:p14="http://schemas.microsoft.com/office/powerpoint/2010/main" val="3588328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D62A72-DF6C-4299-941A-459466382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91031"/>
            <a:ext cx="7886700" cy="4185931"/>
          </a:xfrm>
        </p:spPr>
        <p:txBody>
          <a:bodyPr/>
          <a:lstStyle/>
          <a:p>
            <a:r>
              <a:rPr lang="en-US" dirty="0"/>
              <a:t>Judge Tallmadge gave instructions to the jury that made it clear he thought Smith was guilty.</a:t>
            </a:r>
          </a:p>
          <a:p>
            <a:r>
              <a:rPr lang="en-US" dirty="0"/>
              <a:t>However, defense attorneys argued for jury nullification.</a:t>
            </a:r>
          </a:p>
          <a:p>
            <a:r>
              <a:rPr lang="en-US" dirty="0"/>
              <a:t>This process, no longer in common usage, allowed juries to disregard judges’ instructions to acquit defendants.</a:t>
            </a:r>
          </a:p>
          <a:p>
            <a:r>
              <a:rPr lang="en-US" dirty="0"/>
              <a:t>The jury found Smith not guilty.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912AB3-56F7-4F65-A7E5-A68A0336C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Jury Nullification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230F8-9927-4757-9341-640514D12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6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3AA8FC-C469-45D3-A754-4F3F41A75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02402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1806, William Smith and Samuel Ogden were prosecuted for violating American neutrality by planning to liberate modern-day Venezuela from Spain. </a:t>
            </a:r>
          </a:p>
          <a:p>
            <a:r>
              <a:rPr lang="en-US" dirty="0"/>
              <a:t>The defendants claimed that President Thomas Jefferson and Secretary of State James Madison had originally approved the mission. </a:t>
            </a:r>
          </a:p>
          <a:p>
            <a:r>
              <a:rPr lang="en-US" dirty="0"/>
              <a:t>The trial was controversial, with many claiming it represented a political conflict between Jeffersonians and Federalists.</a:t>
            </a:r>
          </a:p>
          <a:p>
            <a:r>
              <a:rPr lang="en-US" dirty="0"/>
              <a:t>Juries acquitted the defendants in separate trials despite a damning set of instructions from District Judge Matthias Tallmadge.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B549AA-6F06-4FB4-9CCB-380CB45F0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DED85-70AA-49E1-AF8E-CB5203D96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9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5FD68F-1C1B-413D-8B56-590850FE1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680" y="2109019"/>
            <a:ext cx="8146640" cy="4067944"/>
          </a:xfrm>
        </p:spPr>
        <p:txBody>
          <a:bodyPr/>
          <a:lstStyle/>
          <a:p>
            <a:r>
              <a:rPr lang="en-US" dirty="0"/>
              <a:t>Despite losing in the </a:t>
            </a:r>
            <a:r>
              <a:rPr lang="en-US" i="1" dirty="0"/>
              <a:t>Smith</a:t>
            </a:r>
            <a:r>
              <a:rPr lang="en-US" dirty="0"/>
              <a:t> trial, the government continued to try Ogden.</a:t>
            </a:r>
          </a:p>
          <a:p>
            <a:r>
              <a:rPr lang="en-US" dirty="0"/>
              <a:t>The defense argued that this showed the prosecutions were political and vindictive.</a:t>
            </a:r>
          </a:p>
          <a:p>
            <a:r>
              <a:rPr lang="en-US" dirty="0"/>
              <a:t>The jury again disregarded Judge Tallmadge’s instructions and found Ogden not guilty.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3924AF-79F7-4130-9F12-40FF23CD4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Ogden</a:t>
            </a:r>
            <a:r>
              <a:rPr lang="en-US" dirty="0"/>
              <a:t> Trial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D7B60-41B1-449A-9277-9357B4082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5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0219" y="2123769"/>
            <a:ext cx="8235131" cy="4359582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Miranda’s mission failed shortly after the trials concluded. </a:t>
            </a:r>
          </a:p>
          <a:p>
            <a:pPr lvl="0"/>
            <a:r>
              <a:rPr lang="en-US" sz="2400" dirty="0"/>
              <a:t>Many of his men, including Smith’s son, were captured by the Spanish.</a:t>
            </a:r>
          </a:p>
          <a:p>
            <a:pPr lvl="0"/>
            <a:r>
              <a:rPr lang="en-US" sz="2400" dirty="0"/>
              <a:t>Miranda retreated from Venezuela in a matter of days having failed to gain support for his revolution.</a:t>
            </a:r>
          </a:p>
          <a:p>
            <a:pPr lvl="0"/>
            <a:r>
              <a:rPr lang="en-US" sz="2400" dirty="0"/>
              <a:t>However, many now see the failed mission as a precursor to later successful South American revolutions against Spanish rule.</a:t>
            </a:r>
          </a:p>
          <a:p>
            <a:pPr lvl="0"/>
            <a:endParaRPr lang="en-US" sz="2400" dirty="0">
              <a:highlight>
                <a:srgbClr val="FFFF00"/>
              </a:highligh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Miranda’s Failure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EBE46C-019A-6D47-B85D-E2C6165E10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43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0219" y="2271251"/>
            <a:ext cx="8235131" cy="4212099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The Smith and Ogden verdicts were perceived very differently by members of the Jeffersonian and Federalist factions.</a:t>
            </a:r>
          </a:p>
          <a:p>
            <a:pPr lvl="0"/>
            <a:r>
              <a:rPr lang="en-US" sz="2400" dirty="0"/>
              <a:t>Many Federalists believed the trials showed that Jefferson and Madison were dishonest and vengeful.</a:t>
            </a:r>
          </a:p>
          <a:p>
            <a:pPr lvl="0"/>
            <a:r>
              <a:rPr lang="en-US" sz="2400" dirty="0"/>
              <a:t>Some claimed that the trials showed the Jeffersonians planned to use the federal courts to settle political scores.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Aftermath and Legacy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46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0219" y="2389239"/>
            <a:ext cx="8235131" cy="4094112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While many Federalists were critical of the judiciary’s handling of the case, some argued the cases showed the virtues of the jury system.</a:t>
            </a:r>
          </a:p>
          <a:p>
            <a:pPr lvl="0"/>
            <a:r>
              <a:rPr lang="en-US" sz="2400" dirty="0"/>
              <a:t>Many Jeffersonians claimed that the government and the courts had acted properly and that the trials showed that the jury had ruled based on political sympathies and unfounded rumors.</a:t>
            </a:r>
          </a:p>
          <a:p>
            <a:pPr lvl="0"/>
            <a:endParaRPr lang="en-US" sz="2400" dirty="0">
              <a:highlight>
                <a:srgbClr val="FFFF00"/>
              </a:highligh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Aftermath and Legacy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EBE46C-019A-6D47-B85D-E2C6165E10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978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3F33AC-A20F-462B-947D-FF34D816A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56503"/>
            <a:ext cx="7886700" cy="3908322"/>
          </a:xfrm>
        </p:spPr>
        <p:txBody>
          <a:bodyPr>
            <a:normAutofit/>
          </a:bodyPr>
          <a:lstStyle/>
          <a:p>
            <a:r>
              <a:rPr lang="en-US" dirty="0"/>
              <a:t>In the early 1800s, the United States and Spain nearly came to war.</a:t>
            </a:r>
          </a:p>
          <a:p>
            <a:r>
              <a:rPr lang="en-US" dirty="0"/>
              <a:t>Spain objected to America’s purchase of the Louisiana Territory from France in 1803.</a:t>
            </a:r>
          </a:p>
          <a:p>
            <a:r>
              <a:rPr lang="en-US" dirty="0"/>
              <a:t>The two countries disagreed as to who owned several parts of the large region involved in the purchase.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812002-09DB-41D5-892E-F3F271B8A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Tensions with Spain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E941F-EEA3-4390-AAF0-FD48B49EC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53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3F33AC-A20F-462B-947D-FF34D816A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472" y="1825625"/>
            <a:ext cx="5338916" cy="4530726"/>
          </a:xfrm>
        </p:spPr>
        <p:txBody>
          <a:bodyPr>
            <a:normAutofit/>
          </a:bodyPr>
          <a:lstStyle/>
          <a:p>
            <a:r>
              <a:rPr lang="en-US" dirty="0"/>
              <a:t>Spain captured several American ships and attempted to disrupt trade in the important port of New Orleans.</a:t>
            </a:r>
          </a:p>
          <a:p>
            <a:r>
              <a:rPr lang="en-US" dirty="0"/>
              <a:t>In 1805, President Jefferson reported several complaints against Spain to Congress and asked it to consider declaring war.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812002-09DB-41D5-892E-F3F271B8A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Tensions with Spain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E941F-EEA3-4390-AAF0-FD48B49EC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EBE46C-019A-6D47-B85D-E2C6165E10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9DDD09-1B44-4F08-AAE3-933988366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305" y="2163970"/>
            <a:ext cx="2438611" cy="25300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F0DC30-A8FB-49A1-939C-C413C323780D}"/>
              </a:ext>
            </a:extLst>
          </p:cNvPr>
          <p:cNvSpPr txBox="1"/>
          <p:nvPr/>
        </p:nvSpPr>
        <p:spPr>
          <a:xfrm>
            <a:off x="5791305" y="4872524"/>
            <a:ext cx="2438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Thomas Jefferson</a:t>
            </a:r>
          </a:p>
        </p:txBody>
      </p:sp>
    </p:spTree>
    <p:extLst>
      <p:ext uri="{BB962C8B-B14F-4D97-AF65-F5344CB8AC3E}">
        <p14:creationId xmlns:p14="http://schemas.microsoft.com/office/powerpoint/2010/main" val="1805114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8BC6D0-583E-475A-B5DE-365FBBD3C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220" y="1825625"/>
            <a:ext cx="579611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Francisco de Miranda travelled to the United States in late 1805.</a:t>
            </a:r>
          </a:p>
          <a:p>
            <a:r>
              <a:rPr lang="en-US" dirty="0"/>
              <a:t>Miranda was a former officer in the Spanish army from modern-day Venezuela.</a:t>
            </a:r>
          </a:p>
          <a:p>
            <a:r>
              <a:rPr lang="en-US" dirty="0"/>
              <a:t>He was determined to free Venezuela from the Spanish Empire.</a:t>
            </a:r>
          </a:p>
          <a:p>
            <a:r>
              <a:rPr lang="en-US" dirty="0"/>
              <a:t>Miranda believed Americans would support his cause because of the tensions with Spain.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0FFFA1-23B3-424E-9F9B-D3F554639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4769"/>
            <a:ext cx="7886700" cy="1325563"/>
          </a:xfrm>
        </p:spPr>
        <p:txBody>
          <a:bodyPr/>
          <a:lstStyle/>
          <a:p>
            <a:r>
              <a:rPr lang="en-US" dirty="0"/>
              <a:t>Miranda’s 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140FE-1113-4DE8-9BD9-A78357D25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70EAF9-1719-4DA0-98B9-BB2942649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533" y="1881168"/>
            <a:ext cx="2439015" cy="36688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F7B6EF-6B53-4CBE-8061-841AAE845E81}"/>
              </a:ext>
            </a:extLst>
          </p:cNvPr>
          <p:cNvSpPr txBox="1"/>
          <p:nvPr/>
        </p:nvSpPr>
        <p:spPr>
          <a:xfrm>
            <a:off x="6308087" y="5549998"/>
            <a:ext cx="239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Francisco de Miranda</a:t>
            </a:r>
          </a:p>
        </p:txBody>
      </p:sp>
    </p:spTree>
    <p:extLst>
      <p:ext uri="{BB962C8B-B14F-4D97-AF65-F5344CB8AC3E}">
        <p14:creationId xmlns:p14="http://schemas.microsoft.com/office/powerpoint/2010/main" val="179969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7067" y="2042213"/>
            <a:ext cx="6356349" cy="3413978"/>
          </a:xfrm>
        </p:spPr>
        <p:txBody>
          <a:bodyPr>
            <a:noAutofit/>
          </a:bodyPr>
          <a:lstStyle/>
          <a:p>
            <a:r>
              <a:rPr lang="en-US" dirty="0"/>
              <a:t>Miranda had meetings with Jefferson and Madison.</a:t>
            </a:r>
          </a:p>
          <a:p>
            <a:r>
              <a:rPr lang="en-US" dirty="0"/>
              <a:t>Miranda claimed the American leaders quietly approved of his plan to launch a liberation mission.</a:t>
            </a:r>
          </a:p>
          <a:p>
            <a:r>
              <a:rPr lang="en-US" dirty="0"/>
              <a:t>Madison later denied this, claiming that he had only said that he could not prevent the legal conduct of citizens supporting Miranda’s cause.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Meetings in Washington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2706" t="17917" r="19909" b="16111"/>
          <a:stretch/>
        </p:blipFill>
        <p:spPr>
          <a:xfrm>
            <a:off x="6700315" y="2054224"/>
            <a:ext cx="2077502" cy="36015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00316" y="574569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James Madison</a:t>
            </a:r>
          </a:p>
        </p:txBody>
      </p:sp>
    </p:spTree>
    <p:extLst>
      <p:ext uri="{BB962C8B-B14F-4D97-AF65-F5344CB8AC3E}">
        <p14:creationId xmlns:p14="http://schemas.microsoft.com/office/powerpoint/2010/main" val="375709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054" y="1912615"/>
            <a:ext cx="6463563" cy="466572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Miranda asked his close friend Smith for assistance.</a:t>
            </a:r>
          </a:p>
          <a:p>
            <a:pPr lvl="0"/>
            <a:r>
              <a:rPr lang="en-US" dirty="0"/>
              <a:t>Smith was the son-in-law of former president John Adams.</a:t>
            </a:r>
          </a:p>
          <a:p>
            <a:pPr lvl="0"/>
            <a:r>
              <a:rPr lang="en-US" dirty="0"/>
              <a:t>He was a member of the Federalist Party, which generally opposed Jefferson’s policies.</a:t>
            </a:r>
          </a:p>
          <a:p>
            <a:pPr lvl="0"/>
            <a:r>
              <a:rPr lang="en-US" dirty="0"/>
              <a:t>He supported Miranda’s plans and allowed his teenage son to go to Venezuela with Miranda.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William Stephens Smith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EBE46C-019A-6D47-B85D-E2C6165E10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3630" y="4945386"/>
            <a:ext cx="2157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William Stephens Smith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BE9483-CF1C-4FDC-9CF8-0AEA37964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929" y="1946779"/>
            <a:ext cx="2174116" cy="287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4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0067" y="2178322"/>
            <a:ext cx="6463563" cy="4441553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5B9BD5">
                    <a:lumMod val="50000"/>
                  </a:srgbClr>
                </a:solidFill>
              </a:rPr>
              <a:t>Smith introduced Miranda to Ogden, a New York merchant who owned a ship called the </a:t>
            </a:r>
            <a:r>
              <a:rPr lang="en-US" i="1" dirty="0">
                <a:solidFill>
                  <a:srgbClr val="5B9BD5">
                    <a:lumMod val="50000"/>
                  </a:srgbClr>
                </a:solidFill>
              </a:rPr>
              <a:t>Leander</a:t>
            </a:r>
            <a:r>
              <a:rPr lang="en-US" dirty="0">
                <a:solidFill>
                  <a:srgbClr val="5B9BD5">
                    <a:lumMod val="50000"/>
                  </a:srgbClr>
                </a:solidFill>
              </a:rPr>
              <a:t>.</a:t>
            </a:r>
          </a:p>
          <a:p>
            <a:pPr lvl="0"/>
            <a:r>
              <a:rPr lang="en-US" dirty="0">
                <a:solidFill>
                  <a:srgbClr val="5B9BD5">
                    <a:lumMod val="50000"/>
                  </a:srgbClr>
                </a:solidFill>
              </a:rPr>
              <a:t>Together, the three men organized a naval expedition.</a:t>
            </a:r>
          </a:p>
          <a:p>
            <a:pPr lvl="0"/>
            <a:r>
              <a:rPr lang="en-US" dirty="0"/>
              <a:t>Miranda planned to sail the </a:t>
            </a:r>
            <a:r>
              <a:rPr lang="en-US" i="1" dirty="0"/>
              <a:t>Leander</a:t>
            </a:r>
            <a:r>
              <a:rPr lang="en-US" dirty="0"/>
              <a:t> to Haiti, where he would be reinforced by more ships.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the Expedition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EBE46C-019A-6D47-B85D-E2C6165E10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3630" y="4945386"/>
            <a:ext cx="2299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Samuel Ogden as an older man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CB875F-BEB5-4D4C-8781-B16EFA331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966" y="2178322"/>
            <a:ext cx="1816765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7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0067" y="2035277"/>
            <a:ext cx="6463563" cy="4321074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Miranda would then land in the Spanish colony, where he hoped to inspire locals to rise up against their oppressors.</a:t>
            </a:r>
          </a:p>
          <a:p>
            <a:pPr lvl="0"/>
            <a:r>
              <a:rPr lang="en-US" dirty="0"/>
              <a:t>Ogden agreed to pay for most of the cost of the mission in return for Miranda’s promise to conduct trade on his behalf.</a:t>
            </a:r>
          </a:p>
          <a:p>
            <a:pPr lvl="0"/>
            <a:r>
              <a:rPr lang="en-US" dirty="0"/>
              <a:t>Ogden and Smith also helped to recruit soldiers and sailors for the mission.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the Expedition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EBE46C-019A-6D47-B85D-E2C6165E10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3630" y="4945386"/>
            <a:ext cx="2299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Samuel Ogden as an older man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CB875F-BEB5-4D4C-8781-B16EFA331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966" y="2178322"/>
            <a:ext cx="1816765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41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3982</TotalTime>
  <Words>1280</Words>
  <Application>Microsoft Office PowerPoint</Application>
  <PresentationFormat>On-screen Show (4:3)</PresentationFormat>
  <Paragraphs>127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Office Theme</vt:lpstr>
      <vt:lpstr>1_Office Theme</vt:lpstr>
      <vt:lpstr>United States v. Smith and Ogden</vt:lpstr>
      <vt:lpstr>Introduction</vt:lpstr>
      <vt:lpstr>Tensions with Spain</vt:lpstr>
      <vt:lpstr>Tensions with Spain</vt:lpstr>
      <vt:lpstr>Miranda’s Mission</vt:lpstr>
      <vt:lpstr>Meetings in Washington</vt:lpstr>
      <vt:lpstr>William Stephens Smith</vt:lpstr>
      <vt:lpstr>Preparing the Expedition</vt:lpstr>
      <vt:lpstr>Preparing the Expedition</vt:lpstr>
      <vt:lpstr>Controversy with Spain</vt:lpstr>
      <vt:lpstr>Investigations</vt:lpstr>
      <vt:lpstr>Investigations</vt:lpstr>
      <vt:lpstr>Pretrial Issues</vt:lpstr>
      <vt:lpstr>Pretrial Issues</vt:lpstr>
      <vt:lpstr>Justice Paterson Rules</vt:lpstr>
      <vt:lpstr>Justice Paterson Rules</vt:lpstr>
      <vt:lpstr>The Smith Trial</vt:lpstr>
      <vt:lpstr>The Smith Trial</vt:lpstr>
      <vt:lpstr>Jury Nullification</vt:lpstr>
      <vt:lpstr>The Ogden Trial</vt:lpstr>
      <vt:lpstr>Miranda’s Failure</vt:lpstr>
      <vt:lpstr>Aftermath and Legacy</vt:lpstr>
      <vt:lpstr>Aftermath and Legacy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Winston Bowman</cp:lastModifiedBy>
  <cp:revision>89</cp:revision>
  <dcterms:created xsi:type="dcterms:W3CDTF">2016-03-28T16:08:13Z</dcterms:created>
  <dcterms:modified xsi:type="dcterms:W3CDTF">2021-01-15T19:02:11Z</dcterms:modified>
</cp:coreProperties>
</file>