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8"/>
  </p:notesMasterIdLst>
  <p:sldIdLst>
    <p:sldId id="271" r:id="rId3"/>
    <p:sldId id="280" r:id="rId4"/>
    <p:sldId id="283" r:id="rId5"/>
    <p:sldId id="257" r:id="rId6"/>
    <p:sldId id="281" r:id="rId7"/>
    <p:sldId id="260" r:id="rId8"/>
    <p:sldId id="273" r:id="rId9"/>
    <p:sldId id="274" r:id="rId10"/>
    <p:sldId id="286" r:id="rId11"/>
    <p:sldId id="278" r:id="rId12"/>
    <p:sldId id="275" r:id="rId13"/>
    <p:sldId id="276" r:id="rId14"/>
    <p:sldId id="284" r:id="rId15"/>
    <p:sldId id="279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ston Bowman" initials="WB" lastIdx="1" clrIdx="0">
    <p:extLst>
      <p:ext uri="{19B8F6BF-5375-455C-9EA6-DF929625EA0E}">
        <p15:presenceInfo xmlns:p15="http://schemas.microsoft.com/office/powerpoint/2012/main" userId="S-1-5-21-3550960-1716804751-612134452-10202" providerId="AD"/>
      </p:ext>
    </p:extLst>
  </p:cmAuthor>
  <p:cmAuthor id="2" name="Clara Altman" initials="CA" lastIdx="4" clrIdx="1">
    <p:extLst>
      <p:ext uri="{19B8F6BF-5375-455C-9EA6-DF929625EA0E}">
        <p15:presenceInfo xmlns:p15="http://schemas.microsoft.com/office/powerpoint/2012/main" userId="Clara Alt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5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5D75-1EB0-E84C-9CB2-F9A42091B813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77B8-B455-A440-83AA-C55C52EC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7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3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8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/>
              <a:t>2/15/2018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94970"/>
            <a:ext cx="6858000" cy="80367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Sedition Act Trials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4046871"/>
            <a:ext cx="5143500" cy="1241822"/>
          </a:xfrm>
        </p:spPr>
        <p:txBody>
          <a:bodyPr/>
          <a:lstStyle/>
          <a:p>
            <a:r>
              <a:rPr lang="en-US" dirty="0" smtClean="0"/>
              <a:t>Federal Trials and Great Debates </a:t>
            </a:r>
          </a:p>
          <a:p>
            <a:r>
              <a:rPr lang="en-US" dirty="0" smtClean="0"/>
              <a:t>in United States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7051" y="2743200"/>
            <a:ext cx="301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466" y="397284"/>
            <a:ext cx="3484033" cy="23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1" y="1730375"/>
            <a:ext cx="6356350" cy="4956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Lyon, defending himself, attempted to call Paterson as a witness.</a:t>
            </a:r>
          </a:p>
          <a:p>
            <a:r>
              <a:rPr lang="en-US" dirty="0" smtClean="0"/>
              <a:t>After answering one question, Paterson declined to allow further interrogation.</a:t>
            </a:r>
          </a:p>
          <a:p>
            <a:r>
              <a:rPr lang="en-US" dirty="0" smtClean="0"/>
              <a:t>Paterson told the jury it could not consider the </a:t>
            </a:r>
            <a:r>
              <a:rPr lang="en-US" dirty="0" smtClean="0"/>
              <a:t>act’s </a:t>
            </a:r>
            <a:r>
              <a:rPr lang="en-US" dirty="0" smtClean="0"/>
              <a:t>constitutionality.</a:t>
            </a:r>
          </a:p>
          <a:p>
            <a:r>
              <a:rPr lang="en-US" dirty="0" smtClean="0"/>
              <a:t>The jury found Lyon guilty and Paterson sentenced him to 4 months in prison and a $1,000 fine.</a:t>
            </a:r>
          </a:p>
          <a:p>
            <a:r>
              <a:rPr lang="en-US" dirty="0" smtClean="0"/>
              <a:t>The trial was so unpopular Lyon won re-election from prison.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Trial of Matthew Lyon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21425"/>
            <a:ext cx="2057400" cy="365125"/>
          </a:xfrm>
        </p:spPr>
        <p:txBody>
          <a:bodyPr/>
          <a:lstStyle/>
          <a:p>
            <a:fld id="{FFEBE46C-019A-6D47-B85D-E2C6165E106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594" y="2118320"/>
            <a:ext cx="2104625" cy="2673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3068" y="5046134"/>
            <a:ext cx="257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Paterson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Collections of the Supreme Court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8315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550" y="1825625"/>
            <a:ext cx="63754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Thomas Cooper was a newspaper editor who criticized the Adams administration. </a:t>
            </a:r>
          </a:p>
          <a:p>
            <a:r>
              <a:rPr lang="en-US" dirty="0" smtClean="0"/>
              <a:t>He had been forced out of Britain for supporting the French Revolution and was unpopular with Federalists.</a:t>
            </a:r>
          </a:p>
          <a:p>
            <a:r>
              <a:rPr lang="en-US" dirty="0" smtClean="0"/>
              <a:t>Justice Samuel Chase presided over his trial.</a:t>
            </a:r>
          </a:p>
          <a:p>
            <a:r>
              <a:rPr lang="en-US" dirty="0" smtClean="0"/>
              <a:t>Chase told the jury Cooper’s criticisms were “the boldest attempt I have known to poison the minds of the people[.]”</a:t>
            </a:r>
          </a:p>
          <a:p>
            <a:r>
              <a:rPr lang="en-US" dirty="0" smtClean="0"/>
              <a:t>The jury found Cooper guilty and Chase sentenced him to 6 months in prison and a $400 fine.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Trial of Thomas Cooper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850" y="2312666"/>
            <a:ext cx="2065500" cy="2571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12650" y="5022966"/>
            <a:ext cx="22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Cooper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066" y="2042957"/>
            <a:ext cx="6620848" cy="4895851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Callender</a:t>
            </a:r>
            <a:r>
              <a:rPr lang="en-US" dirty="0" smtClean="0"/>
              <a:t> was an outspoken commentator who had previously revealed Hamilton’s affair with a married woman.</a:t>
            </a:r>
          </a:p>
          <a:p>
            <a:r>
              <a:rPr lang="en-US" dirty="0" smtClean="0"/>
              <a:t>Justice Chase again presided over the trial and made little pretense of neutrality.</a:t>
            </a:r>
          </a:p>
          <a:p>
            <a:r>
              <a:rPr lang="en-US" dirty="0" err="1" smtClean="0"/>
              <a:t>Callender’s</a:t>
            </a:r>
            <a:r>
              <a:rPr lang="en-US" dirty="0" smtClean="0"/>
              <a:t> lawyer withdrew from the case in protest over Chase’s frequent interruptions and arguments.</a:t>
            </a:r>
          </a:p>
          <a:p>
            <a:r>
              <a:rPr lang="en-US" dirty="0" err="1" smtClean="0"/>
              <a:t>Callender</a:t>
            </a:r>
            <a:r>
              <a:rPr lang="en-US" dirty="0" smtClean="0"/>
              <a:t> was found guilty and sentenced to 9 months in prison and a $400 fine.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Trial of James </a:t>
            </a:r>
            <a:r>
              <a:rPr lang="en-US" dirty="0" err="1" smtClean="0"/>
              <a:t>Callender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181" y="2110128"/>
            <a:ext cx="1981372" cy="2383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7950" y="4591798"/>
            <a:ext cx="265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Chase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Collections of the Supreme Court of the United States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533" y="1992843"/>
            <a:ext cx="8576734" cy="4351338"/>
          </a:xfrm>
        </p:spPr>
        <p:txBody>
          <a:bodyPr/>
          <a:lstStyle/>
          <a:p>
            <a:pPr lvl="0"/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In all, Federalists arrested twenty-five </a:t>
            </a: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Republicans.</a:t>
            </a:r>
          </a:p>
          <a:p>
            <a:pPr lvl="0"/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Ten 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cases </a:t>
            </a: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were tried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All the defendants were found guilty.</a:t>
            </a:r>
          </a:p>
          <a:p>
            <a:pPr lvl="0"/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The prosecutions seemed to confirm </a:t>
            </a: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that 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the </a:t>
            </a: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act 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was a tool of Federalist power</a:t>
            </a: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Many Republicans came to see the judiciary as partisan.</a:t>
            </a:r>
            <a:endParaRPr lang="en-US" sz="3200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866" y="1732491"/>
            <a:ext cx="6011227" cy="4895851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Jefferson narrowly won a contested presidential election in 1800.</a:t>
            </a:r>
          </a:p>
          <a:p>
            <a:pPr lvl="0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He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pardoned all those who had been convicted and released any defendants still in custody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  <a:endParaRPr lang="en-US" dirty="0" smtClean="0"/>
          </a:p>
          <a:p>
            <a:r>
              <a:rPr lang="en-US" dirty="0" smtClean="0"/>
              <a:t>The Supreme Court did not decide the </a:t>
            </a:r>
            <a:r>
              <a:rPr lang="en-US" dirty="0" smtClean="0"/>
              <a:t>act’s </a:t>
            </a:r>
            <a:r>
              <a:rPr lang="en-US" dirty="0" smtClean="0"/>
              <a:t>constitutionality before it expired.</a:t>
            </a:r>
          </a:p>
          <a:p>
            <a:r>
              <a:rPr lang="en-US" dirty="0" smtClean="0"/>
              <a:t>Subsequent cases suggested that the </a:t>
            </a:r>
            <a:r>
              <a:rPr lang="en-US" dirty="0" smtClean="0"/>
              <a:t>act </a:t>
            </a:r>
            <a:r>
              <a:rPr lang="en-US" dirty="0" smtClean="0"/>
              <a:t>likely violated the First Amendment by stifling dissent.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and Legacy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60" y="2223237"/>
            <a:ext cx="2438611" cy="2530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6970" y="4864330"/>
            <a:ext cx="2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Jefferson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68" y="1751543"/>
            <a:ext cx="6172092" cy="4731808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Many Republicans remained suspicious of the judiciary for several years.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In 1802, they repealed a law that had created a number of new judicial positions filled by Adams.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 House of Representatives impeached Chase in 1804 but he was acquitted in the Senate.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 relationship between judges and political parties continued to be debated. 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However, few judges were ever as openly partisan as Chase and Paterson had been.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and Legacy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60" y="2223237"/>
            <a:ext cx="2438611" cy="2530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6970" y="4864330"/>
            <a:ext cx="2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Jefferson</a:t>
            </a:r>
          </a:p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7067" y="1724024"/>
            <a:ext cx="6356349" cy="4895851"/>
          </a:xfrm>
        </p:spPr>
        <p:txBody>
          <a:bodyPr>
            <a:normAutofit/>
          </a:bodyPr>
          <a:lstStyle/>
          <a:p>
            <a:r>
              <a:rPr lang="en-US" dirty="0" smtClean="0"/>
              <a:t>The framers hoped to avoid party politics.</a:t>
            </a:r>
          </a:p>
          <a:p>
            <a:r>
              <a:rPr lang="en-US" dirty="0" smtClean="0"/>
              <a:t>They worried that parties would cause division and corruption.</a:t>
            </a:r>
          </a:p>
          <a:p>
            <a:r>
              <a:rPr lang="en-US" dirty="0" smtClean="0"/>
              <a:t>James Madison argued the Constitution’s structure would “break and control the violence of faction.”</a:t>
            </a:r>
          </a:p>
          <a:p>
            <a:r>
              <a:rPr lang="en-US" dirty="0" smtClean="0"/>
              <a:t>However, major figures soon divided on big ideological questions.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Political Parties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706" t="17917" r="19909" b="16111"/>
          <a:stretch/>
        </p:blipFill>
        <p:spPr>
          <a:xfrm>
            <a:off x="6700315" y="2054224"/>
            <a:ext cx="2077502" cy="3601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3417" y="5745691"/>
            <a:ext cx="231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Madison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067" y="1724024"/>
            <a:ext cx="6463563" cy="4895851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Federalists, led by John Adams and Alexander Hamilton:</a:t>
            </a:r>
          </a:p>
          <a:p>
            <a:pPr lvl="1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Believed in a strong federal government.</a:t>
            </a:r>
          </a:p>
          <a:p>
            <a:pPr lvl="1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Favored a capitalist economy.</a:t>
            </a:r>
          </a:p>
          <a:p>
            <a:pPr lvl="1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Felt society should be run by a wealthy elite. </a:t>
            </a:r>
          </a:p>
          <a:p>
            <a:r>
              <a:rPr lang="en-US" dirty="0" smtClean="0"/>
              <a:t>Republicans, led by Madison and Thomas Jefferson:</a:t>
            </a:r>
          </a:p>
          <a:p>
            <a:pPr lvl="1"/>
            <a:r>
              <a:rPr lang="en-US" dirty="0" smtClean="0"/>
              <a:t>Believed in a limited federal government.  </a:t>
            </a:r>
          </a:p>
          <a:p>
            <a:pPr lvl="1"/>
            <a:r>
              <a:rPr lang="en-US" dirty="0" smtClean="0"/>
              <a:t>Favored an agricultural economy.</a:t>
            </a:r>
          </a:p>
          <a:p>
            <a:pPr lvl="1"/>
            <a:r>
              <a:rPr lang="en-US" dirty="0" smtClean="0"/>
              <a:t>Wanted greater equality </a:t>
            </a:r>
            <a:r>
              <a:rPr lang="en-US" dirty="0" smtClean="0"/>
              <a:t>(at least among </a:t>
            </a:r>
            <a:r>
              <a:rPr lang="en-US" dirty="0" smtClean="0"/>
              <a:t>white men).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Political Parties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[Alexander Hamilton, full-length portrait, standing, facing left, left hand on hip, right arm extended outward, books and papers beside him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12857" r="10807" b="5755"/>
          <a:stretch/>
        </p:blipFill>
        <p:spPr bwMode="auto">
          <a:xfrm>
            <a:off x="6663267" y="2108200"/>
            <a:ext cx="2142066" cy="31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73630" y="5274733"/>
            <a:ext cx="229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Hamilton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133" y="1804458"/>
            <a:ext cx="5977467" cy="50535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Beginning in 1789, France underwent an increasingly radical revolution.</a:t>
            </a:r>
          </a:p>
          <a:p>
            <a:r>
              <a:rPr lang="en-US" sz="3200" dirty="0" smtClean="0"/>
              <a:t>Many Americans initially sympathized with the revolution’s call for liberty and equality.</a:t>
            </a:r>
          </a:p>
          <a:p>
            <a:r>
              <a:rPr lang="en-US" sz="3200" dirty="0" smtClean="0"/>
              <a:t>The revolutionaries killed King Louis XVI and declared war on Britain in 1793.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Quasi-War with France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0" t="10972" r="12143" b="31667"/>
          <a:stretch/>
        </p:blipFill>
        <p:spPr>
          <a:xfrm>
            <a:off x="6375401" y="2070897"/>
            <a:ext cx="2472266" cy="2868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9867" y="5006736"/>
            <a:ext cx="292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Maximilien 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Robespierre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controversial leader of the French Revolution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563" y="1952606"/>
            <a:ext cx="6363387" cy="46884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Federalists wanted an alliance with Britain while Republicans remained more sympathetic to France.</a:t>
            </a:r>
          </a:p>
          <a:p>
            <a:r>
              <a:rPr lang="en-US" dirty="0" smtClean="0"/>
              <a:t>Adams narrowly defeated Jefferson in the election of </a:t>
            </a:r>
            <a:r>
              <a:rPr lang="en-US" dirty="0" smtClean="0"/>
              <a:t>1796 </a:t>
            </a:r>
            <a:r>
              <a:rPr lang="en-US" dirty="0" smtClean="0"/>
              <a:t>and signed a treaty with Britain.</a:t>
            </a:r>
          </a:p>
          <a:p>
            <a:r>
              <a:rPr lang="en-US" dirty="0" smtClean="0"/>
              <a:t>France treated this as a hostile act and seized several American vessels, leading to fears of war.</a:t>
            </a:r>
          </a:p>
          <a:p>
            <a:r>
              <a:rPr lang="en-US" dirty="0" smtClean="0"/>
              <a:t>Republicans criticized Adams’ handling of the crisis.</a:t>
            </a:r>
          </a:p>
          <a:p>
            <a:endParaRPr lang="en-US" dirty="0" smtClean="0"/>
          </a:p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Quasi-War with France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141" t="24028" r="9868" b="15972"/>
          <a:stretch/>
        </p:blipFill>
        <p:spPr>
          <a:xfrm>
            <a:off x="6457950" y="2269065"/>
            <a:ext cx="2332626" cy="2463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3867" y="4817533"/>
            <a:ext cx="249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Chief Justice John Jay negotiated the treaty with Britain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713604"/>
            <a:ext cx="5867401" cy="5007872"/>
          </a:xfrm>
        </p:spPr>
        <p:txBody>
          <a:bodyPr>
            <a:normAutofit/>
          </a:bodyPr>
          <a:lstStyle/>
          <a:p>
            <a:r>
              <a:rPr lang="en-US" dirty="0" smtClean="0"/>
              <a:t>In 1798, Congress passed the Sedition Act, which made falsely criticizing the government a crime.</a:t>
            </a:r>
          </a:p>
          <a:p>
            <a:r>
              <a:rPr lang="en-US" dirty="0" smtClean="0"/>
              <a:t>The maximum sentence was </a:t>
            </a:r>
            <a:r>
              <a:rPr lang="en-US" dirty="0" smtClean="0"/>
              <a:t>two </a:t>
            </a:r>
            <a:r>
              <a:rPr lang="en-US" dirty="0" smtClean="0"/>
              <a:t>years in prison and a $2,000 fine.</a:t>
            </a:r>
          </a:p>
          <a:p>
            <a:pPr lvl="0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The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act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was set to expire at the end of Adams’ term.</a:t>
            </a:r>
          </a:p>
          <a:p>
            <a:r>
              <a:rPr lang="en-US" dirty="0" smtClean="0"/>
              <a:t>Some claimed it was designed to keep Federalists in power.</a:t>
            </a:r>
          </a:p>
          <a:p>
            <a:r>
              <a:rPr lang="en-US" dirty="0" smtClean="0"/>
              <a:t>Republicans argued the </a:t>
            </a:r>
            <a:r>
              <a:rPr lang="en-US" dirty="0" smtClean="0"/>
              <a:t>act </a:t>
            </a:r>
            <a:r>
              <a:rPr lang="en-US" dirty="0" smtClean="0"/>
              <a:t>was unconstitutional.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Sedition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13210" r="13847" b="20124"/>
          <a:stretch/>
        </p:blipFill>
        <p:spPr>
          <a:xfrm>
            <a:off x="6210517" y="1981199"/>
            <a:ext cx="2577881" cy="3107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0516" y="5173133"/>
            <a:ext cx="257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Adams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Interpretations of the First Amendment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667" y="2091266"/>
            <a:ext cx="3520017" cy="396692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“Congress </a:t>
            </a:r>
            <a:r>
              <a:rPr lang="en-US" sz="3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shall make no law </a:t>
            </a:r>
            <a:r>
              <a:rPr lang="en-US" sz="3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abridging </a:t>
            </a:r>
            <a:r>
              <a:rPr lang="en-US" sz="3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freedom of speech, or of the </a:t>
            </a:r>
            <a:r>
              <a:rPr lang="en-US" sz="3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press[.]”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85638"/>
              </p:ext>
            </p:extLst>
          </p:nvPr>
        </p:nvGraphicFramePr>
        <p:xfrm>
          <a:off x="3945466" y="1702648"/>
          <a:ext cx="470111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5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Federalists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Republicans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428"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Amendment only protected </a:t>
                      </a:r>
                      <a:r>
                        <a:rPr lang="en-US" sz="1600" b="1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traditional rights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under British law.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Amendment enhanced freedoms beyond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British traditions.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821"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could not stop publication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(“prior restraint”).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had to allow expression of ideas even if some were wrong or dangerous.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Government could punish wrongful statements and opinions after they had been published.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Opinions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could never be “false.”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101"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Emphasized order and stability.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Emphasized political discourse.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9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466" y="1839383"/>
            <a:ext cx="5413307" cy="476144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Matthew Lyon </a:t>
            </a:r>
            <a:r>
              <a:rPr lang="en-US" dirty="0" smtClean="0"/>
              <a:t>was an outspoken Republican member of Congress representing Vermont.</a:t>
            </a:r>
          </a:p>
          <a:p>
            <a:r>
              <a:rPr lang="en-US" dirty="0" smtClean="0"/>
              <a:t>He had previously been involved in a brawl on the floor of the House of Representatives.</a:t>
            </a:r>
          </a:p>
          <a:p>
            <a:r>
              <a:rPr lang="en-US" dirty="0" smtClean="0"/>
              <a:t>He criticized Adams for his “ridiculous pomp” and argued he had mishandled the French crisis.</a:t>
            </a:r>
          </a:p>
          <a:p>
            <a:r>
              <a:rPr lang="en-US" dirty="0" smtClean="0"/>
              <a:t>He was arrested during his re-election campaign.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Lyon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805" t="19689" r="16528" b="26500"/>
          <a:stretch/>
        </p:blipFill>
        <p:spPr>
          <a:xfrm>
            <a:off x="5641907" y="2675466"/>
            <a:ext cx="3138026" cy="2065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1907" y="4802031"/>
            <a:ext cx="313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Caricature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Lyon (center with tongs) fighting in Congress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638" y="1828340"/>
            <a:ext cx="6397355" cy="4956175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Lyon and the other Sedition Act defendants were tried in federal circuit court.</a:t>
            </a:r>
          </a:p>
          <a:p>
            <a:pPr lvl="0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Circuit courts were staffed by a district judge and a Supreme Court justice “riding circuit.”</a:t>
            </a:r>
          </a:p>
          <a:p>
            <a:pPr lvl="0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Abolished in 1911, they were the primary federal trial courts at the time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Riding circuit in Vermont, Justice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William Paterson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presided in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Lyon’s case.</a:t>
            </a:r>
          </a:p>
          <a:p>
            <a:pPr marL="0" lvl="0" indent="0">
              <a:buNone/>
            </a:pPr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Trial of Matthew Lyon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2142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594" y="2118320"/>
            <a:ext cx="2104625" cy="2673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3068" y="5046134"/>
            <a:ext cx="257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William Paterson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Collections of the Supreme Court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9050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3524</TotalTime>
  <Words>1069</Words>
  <Application>Microsoft Office PowerPoint</Application>
  <PresentationFormat>On-screen Show (4:3)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1_Office Theme</vt:lpstr>
      <vt:lpstr>The Sedition Act Trials</vt:lpstr>
      <vt:lpstr>Early Political Parties</vt:lpstr>
      <vt:lpstr>Early Political Parties</vt:lpstr>
      <vt:lpstr>The Quasi-War with France</vt:lpstr>
      <vt:lpstr>The Quasi-War with France</vt:lpstr>
      <vt:lpstr>The Sedition Act</vt:lpstr>
      <vt:lpstr>Two Interpretations of the First Amendment</vt:lpstr>
      <vt:lpstr>Matthew Lyon</vt:lpstr>
      <vt:lpstr>The Trial of Matthew Lyon</vt:lpstr>
      <vt:lpstr>The Trial of Matthew Lyon</vt:lpstr>
      <vt:lpstr>The Trial of Thomas Cooper</vt:lpstr>
      <vt:lpstr>The Trial of James Callender</vt:lpstr>
      <vt:lpstr>Other Trials</vt:lpstr>
      <vt:lpstr>Aftermath and Legacy</vt:lpstr>
      <vt:lpstr>Aftermath and Legacy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Winston Bowman</cp:lastModifiedBy>
  <cp:revision>59</cp:revision>
  <dcterms:created xsi:type="dcterms:W3CDTF">2016-03-28T16:08:13Z</dcterms:created>
  <dcterms:modified xsi:type="dcterms:W3CDTF">2018-02-15T18:30:08Z</dcterms:modified>
</cp:coreProperties>
</file>