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99"/>
    <p:restoredTop sz="94674"/>
  </p:normalViewPr>
  <p:slideViewPr>
    <p:cSldViewPr snapToGrid="0" snapToObjects="1">
      <p:cViewPr varScale="1">
        <p:scale>
          <a:sx n="111" d="100"/>
          <a:sy n="111" d="100"/>
        </p:scale>
        <p:origin x="17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E1709E-B2DC-44F4-8C07-35242240CCEE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79E52F-DC78-4C6A-8C5B-059234DE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94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7245D75-1EB0-E84C-9CB2-F9A42091B813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0E277B8-B455-A440-83AA-C55C52EC4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23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91D2-0C12-48A3-80CB-C11B006C40A3}" type="datetime1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459460"/>
            <a:ext cx="1828800" cy="68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5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D77D-5045-4DFC-9412-92DDB05E3984}" type="datetime1">
              <a:rPr lang="en-US" smtClean="0"/>
              <a:t>2/15/2018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0" y="1583267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6227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9819-6351-46F3-8560-EEDE83F6CE25}" type="datetime1">
              <a:rPr lang="en-US" smtClean="0"/>
              <a:t>2/15/2018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791232" y="365125"/>
            <a:ext cx="0" cy="581183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54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0" y="1583267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3AA4-EE2A-4BC6-9303-C0CAFB75E06B}" type="datetime1">
              <a:rPr lang="en-US" smtClean="0"/>
              <a:t>2/15/2018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58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DDE2-1B60-4A6F-90F5-678016CD9CFD}" type="datetime1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459460"/>
            <a:ext cx="1828800" cy="68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81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4FFD-4468-4EDB-A5E5-D248653FFAD0}" type="datetime1">
              <a:rPr lang="en-US" smtClean="0"/>
              <a:t>2/15/2018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1583267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16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A411-D5CA-4CCD-8F9E-C9FFE5D8F331}" type="datetime1">
              <a:rPr lang="en-US" smtClean="0"/>
              <a:t>2/15/2018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0" y="1583267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30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34E-D4E9-4F31-9821-1AB1AAFABBCF}" type="datetime1">
              <a:rPr lang="en-US" smtClean="0"/>
              <a:t>2/15/2018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0" y="1583267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15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D013-8781-4C1E-A16E-151B3B3CFD04}" type="datetime1">
              <a:rPr lang="en-US" smtClean="0"/>
              <a:t>2/15/2018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0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396C-FEC4-4168-986D-37E787D64160}" type="datetime1">
              <a:rPr lang="en-US" smtClean="0"/>
              <a:t>2/15/2018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2057400"/>
            <a:ext cx="3579019" cy="8467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290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68E6-0C7D-43B8-9FEA-98C49E0CE086}" type="datetime1">
              <a:rPr lang="en-US" smtClean="0"/>
              <a:t>2/15/2018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2057400"/>
            <a:ext cx="3579019" cy="8467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98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9DDBC-CC4D-4FA0-82EE-C9E1142D98C9}" type="datetime1">
              <a:rPr lang="en-US" smtClean="0"/>
              <a:t>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0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01182"/>
            <a:ext cx="7772400" cy="1805854"/>
          </a:xfrm>
        </p:spPr>
        <p:txBody>
          <a:bodyPr/>
          <a:lstStyle/>
          <a:p>
            <a:r>
              <a:rPr lang="en-US" dirty="0" smtClean="0"/>
              <a:t>The Rosenberg Trial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07036"/>
            <a:ext cx="6858000" cy="67070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Federal Trials and Great Debates in United States History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177" y="3277740"/>
            <a:ext cx="1411923" cy="1750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735238" y="5083594"/>
            <a:ext cx="18201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</a:rPr>
              <a:t>Courtesy: Library of Congress</a:t>
            </a:r>
            <a:endParaRPr lang="en-US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3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Did the Justice Department knowingly use perjured testimony from David </a:t>
            </a:r>
            <a:r>
              <a:rPr lang="en-US" dirty="0" err="1" smtClean="0"/>
              <a:t>Greenglass</a:t>
            </a:r>
            <a:r>
              <a:rPr lang="en-US" dirty="0" smtClean="0"/>
              <a:t>?</a:t>
            </a:r>
          </a:p>
          <a:p>
            <a:r>
              <a:rPr lang="en-US" dirty="0" smtClean="0"/>
              <a:t>Was it fair to allow the jury to hear that the </a:t>
            </a:r>
            <a:r>
              <a:rPr lang="en-US" dirty="0" err="1" smtClean="0"/>
              <a:t>Rosenbergs</a:t>
            </a:r>
            <a:r>
              <a:rPr lang="en-US" dirty="0" smtClean="0"/>
              <a:t> belonged to the Communist Party?</a:t>
            </a:r>
          </a:p>
          <a:p>
            <a:r>
              <a:rPr lang="en-US" dirty="0" smtClean="0"/>
              <a:t>Was Judge Kaufman fair to the </a:t>
            </a:r>
            <a:r>
              <a:rPr lang="en-US" dirty="0" err="1" smtClean="0"/>
              <a:t>Rosenbergs</a:t>
            </a:r>
            <a:r>
              <a:rPr lang="en-US" dirty="0" smtClean="0"/>
              <a:t> during the trial?</a:t>
            </a:r>
          </a:p>
          <a:p>
            <a:r>
              <a:rPr lang="en-US" dirty="0" smtClean="0"/>
              <a:t>Did publicity before and during the trial prejudice the jurors against the </a:t>
            </a:r>
            <a:r>
              <a:rPr lang="en-US" dirty="0" err="1" smtClean="0"/>
              <a:t>Rosenbergs</a:t>
            </a:r>
            <a:r>
              <a:rPr lang="en-US" dirty="0" smtClean="0"/>
              <a:t>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on Appeal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5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949569"/>
            <a:ext cx="7886700" cy="4227393"/>
          </a:xfrm>
        </p:spPr>
        <p:txBody>
          <a:bodyPr>
            <a:normAutofit/>
          </a:bodyPr>
          <a:lstStyle/>
          <a:p>
            <a:r>
              <a:rPr lang="en-US" dirty="0"/>
              <a:t>Did the prosecutor </a:t>
            </a:r>
            <a:r>
              <a:rPr lang="en-US" dirty="0" smtClean="0"/>
              <a:t>act unfairly by publicly announcing </a:t>
            </a:r>
            <a:r>
              <a:rPr lang="en-US" dirty="0"/>
              <a:t>the arrest of a Rosenberg and </a:t>
            </a:r>
            <a:r>
              <a:rPr lang="en-US" dirty="0" err="1"/>
              <a:t>Sobell</a:t>
            </a:r>
            <a:r>
              <a:rPr lang="en-US" dirty="0"/>
              <a:t> </a:t>
            </a:r>
            <a:r>
              <a:rPr lang="en-US" dirty="0" smtClean="0"/>
              <a:t>associate during the trial?</a:t>
            </a:r>
            <a:endParaRPr lang="en-US" dirty="0"/>
          </a:p>
          <a:p>
            <a:r>
              <a:rPr lang="en-US" dirty="0" smtClean="0"/>
              <a:t>Did the death penalty for the </a:t>
            </a:r>
            <a:r>
              <a:rPr lang="en-US" dirty="0" err="1" smtClean="0"/>
              <a:t>Rosenbergs</a:t>
            </a:r>
            <a:r>
              <a:rPr lang="en-US" dirty="0" smtClean="0"/>
              <a:t> constitute cruel and unusual punishment?</a:t>
            </a:r>
          </a:p>
          <a:p>
            <a:r>
              <a:rPr lang="en-US" dirty="0" smtClean="0"/>
              <a:t>Should the </a:t>
            </a:r>
            <a:r>
              <a:rPr lang="en-US" dirty="0" err="1" smtClean="0"/>
              <a:t>Rosenbergs</a:t>
            </a:r>
            <a:r>
              <a:rPr lang="en-US" dirty="0" smtClean="0"/>
              <a:t> have been sentenced under a different statute that would have required a jury recommendation for a death sentence?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on Appeal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5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984075"/>
            <a:ext cx="7886700" cy="419288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National Committee to Secure Justice in the Rosenberg Case formed after the </a:t>
            </a:r>
            <a:r>
              <a:rPr lang="en-US" i="1" dirty="0" smtClean="0"/>
              <a:t>National Guardian</a:t>
            </a:r>
            <a:r>
              <a:rPr lang="en-US" dirty="0" smtClean="0"/>
              <a:t>, a left-wing newspaper, began a campaign to exonerate the </a:t>
            </a:r>
            <a:r>
              <a:rPr lang="en-US" dirty="0" err="1" smtClean="0"/>
              <a:t>Rosenbergs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There were public protests against the executions in France, England, and Italy.</a:t>
            </a:r>
          </a:p>
          <a:p>
            <a:r>
              <a:rPr lang="en-US" dirty="0" smtClean="0"/>
              <a:t>Soviet satellite states exploited the executions for anti-U.S. propaganda purposes.</a:t>
            </a:r>
          </a:p>
          <a:p>
            <a:r>
              <a:rPr lang="en-US" dirty="0" smtClean="0"/>
              <a:t>Many Rosenberg supporters, especially outside the U.S., alleged that anti-Semitism was a factor in the case.</a:t>
            </a:r>
          </a:p>
          <a:p>
            <a:r>
              <a:rPr lang="en-US" dirty="0" smtClean="0"/>
              <a:t>The U.S. press remained on the side of the government; the </a:t>
            </a:r>
            <a:r>
              <a:rPr lang="en-US" i="1" dirty="0" smtClean="0"/>
              <a:t>Chicago Daily News </a:t>
            </a:r>
            <a:r>
              <a:rPr lang="en-US" dirty="0" smtClean="0"/>
              <a:t>was the only major U.S. paper to advocate for clemency.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5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7110" y="2005013"/>
            <a:ext cx="58293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Rosenbergs</a:t>
            </a:r>
            <a:r>
              <a:rPr lang="en-US" dirty="0" smtClean="0"/>
              <a:t> were executed in the electric chair at Sing </a:t>
            </a:r>
            <a:r>
              <a:rPr lang="en-US" dirty="0" err="1" smtClean="0"/>
              <a:t>Sing</a:t>
            </a:r>
            <a:r>
              <a:rPr lang="en-US" dirty="0" smtClean="0"/>
              <a:t> prison on June 19, 1953.</a:t>
            </a:r>
          </a:p>
          <a:p>
            <a:r>
              <a:rPr lang="en-US" dirty="0" smtClean="0"/>
              <a:t>In 1990s, documents released from Soviet archives and intercepted cables released by the U.S. confirmed that Julius Rosenberg did spy for the Soviets.</a:t>
            </a:r>
          </a:p>
          <a:p>
            <a:r>
              <a:rPr lang="en-US" dirty="0" smtClean="0"/>
              <a:t>The documents and cables also revealed that Ethel knew about Julius’ spying but probably did not spy herself.</a:t>
            </a:r>
          </a:p>
          <a:p>
            <a:r>
              <a:rPr lang="en-US" dirty="0" smtClean="0"/>
              <a:t>The material about the atomic bomb that Julius gave to the Soviets was likely of little value.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and Aftermath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312" y="2538828"/>
            <a:ext cx="2590800" cy="196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8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911889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David </a:t>
            </a:r>
            <a:r>
              <a:rPr lang="en-US" dirty="0" err="1" smtClean="0"/>
              <a:t>Greenglass</a:t>
            </a:r>
            <a:r>
              <a:rPr lang="en-US" dirty="0" smtClean="0"/>
              <a:t> was released from prison in 1960 and lived under an assumed name. </a:t>
            </a:r>
          </a:p>
          <a:p>
            <a:r>
              <a:rPr lang="en-US" dirty="0" smtClean="0"/>
              <a:t>In 2001, </a:t>
            </a:r>
            <a:r>
              <a:rPr lang="en-US" dirty="0" err="1" smtClean="0"/>
              <a:t>Greenglass</a:t>
            </a:r>
            <a:r>
              <a:rPr lang="en-US" dirty="0" smtClean="0"/>
              <a:t> admitted that he had committed perjury with regard to Ethel’s role in the conspiracy in order to save his wife Ruth from prosecution.</a:t>
            </a:r>
          </a:p>
          <a:p>
            <a:r>
              <a:rPr lang="en-US" dirty="0" smtClean="0"/>
              <a:t>Morton </a:t>
            </a:r>
            <a:r>
              <a:rPr lang="en-US" dirty="0" err="1" smtClean="0"/>
              <a:t>Sobell</a:t>
            </a:r>
            <a:r>
              <a:rPr lang="en-US" dirty="0" smtClean="0"/>
              <a:t> was released from prison in 1969; in 2008 he admitted he had been a Soviet spy.</a:t>
            </a:r>
          </a:p>
          <a:p>
            <a:r>
              <a:rPr lang="en-US" dirty="0" smtClean="0"/>
              <a:t>The case remains controversial and has often been referenced in popular culture.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and Aftermath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6017" y="1908753"/>
            <a:ext cx="4511769" cy="444759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end of World War II left the United States and the Soviet Union as the two most powerful nations in the world.</a:t>
            </a:r>
          </a:p>
          <a:p>
            <a:r>
              <a:rPr lang="en-US" dirty="0" smtClean="0"/>
              <a:t>Americans feared that the Soviet Union wanted to destroy the United States and become the world’s dominant power.</a:t>
            </a:r>
          </a:p>
          <a:p>
            <a:r>
              <a:rPr lang="en-US" dirty="0" smtClean="0"/>
              <a:t>The U.S.S.R.’s attempts to expand its sphere of influence in Europe and its acquisition of the atomic bomb in 1949 heightened these fears.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Red Scare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86" y="1924966"/>
            <a:ext cx="4111647" cy="205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7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2027717"/>
            <a:ext cx="7886700" cy="4351338"/>
          </a:xfrm>
        </p:spPr>
        <p:txBody>
          <a:bodyPr/>
          <a:lstStyle/>
          <a:p>
            <a:r>
              <a:rPr lang="en-US" dirty="0" smtClean="0"/>
              <a:t>During the Cold War (1950s-1980s), Americans feared Communist subversion</a:t>
            </a:r>
            <a:r>
              <a:rPr lang="en-US" dirty="0"/>
              <a:t> </a:t>
            </a:r>
            <a:r>
              <a:rPr lang="en-US" dirty="0" smtClean="0"/>
              <a:t>to weaken the U.S. on behalf of the Soviet Union.</a:t>
            </a:r>
          </a:p>
          <a:p>
            <a:r>
              <a:rPr lang="en-US" dirty="0" smtClean="0"/>
              <a:t>Many Americans believed that Communists were conducting espionage, stealing American military and intelligence secrets to give to the U.S.S.R.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Red Scare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0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0551" y="1904632"/>
            <a:ext cx="4954072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Communist Party USA leaders were prosecuted for advocating the overthrow of the government.</a:t>
            </a:r>
          </a:p>
          <a:p>
            <a:r>
              <a:rPr lang="en-US" dirty="0" smtClean="0"/>
              <a:t>Former State Department official Alger Hiss was accused of being a Communist spy and convicted of perjury.</a:t>
            </a:r>
          </a:p>
          <a:p>
            <a:r>
              <a:rPr lang="en-US" dirty="0" smtClean="0"/>
              <a:t>Senator Joseph McCarthy conducted a campaign against the alleged Communist infiltration of government.</a:t>
            </a:r>
          </a:p>
          <a:p>
            <a:r>
              <a:rPr lang="en-US" dirty="0" smtClean="0"/>
              <a:t>The House Un-American Activities Committee investigated allegations against supposed Communists.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Red Scare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456" y="1866442"/>
            <a:ext cx="3037894" cy="36326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77456" y="5577840"/>
            <a:ext cx="3037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Senator Joseph McCarthy</a:t>
            </a:r>
          </a:p>
          <a:p>
            <a:pPr algn="ctr"/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 of Congress</a:t>
            </a:r>
            <a:endParaRPr lang="en-US" sz="1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056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911889"/>
            <a:ext cx="7886700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Klaus Fuchs: A German scientist who had worked at Los Alamos, Fuchs was accused of giving the Soviets information on the atomic bomb.</a:t>
            </a:r>
          </a:p>
          <a:p>
            <a:r>
              <a:rPr lang="en-US" dirty="0" smtClean="0"/>
              <a:t>Harry Gold: The arrest of Fuchs led to the arrest of Gold, who </a:t>
            </a:r>
            <a:r>
              <a:rPr lang="en-US" dirty="0"/>
              <a:t>s</a:t>
            </a:r>
            <a:r>
              <a:rPr lang="en-US" dirty="0" smtClean="0"/>
              <a:t>erved as a courier between Fuchs and the Soviets.</a:t>
            </a:r>
          </a:p>
          <a:p>
            <a:r>
              <a:rPr lang="en-US" dirty="0" smtClean="0"/>
              <a:t>David </a:t>
            </a:r>
            <a:r>
              <a:rPr lang="en-US" dirty="0" err="1" smtClean="0"/>
              <a:t>Greenglass</a:t>
            </a:r>
            <a:r>
              <a:rPr lang="en-US" dirty="0" smtClean="0"/>
              <a:t>: Gold’s description of a man who gave him classified information from Los Alamos in 1945 led to the arrest of </a:t>
            </a:r>
            <a:r>
              <a:rPr lang="en-US" dirty="0" err="1" smtClean="0"/>
              <a:t>Greenglass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Julius Rosenberg: </a:t>
            </a:r>
            <a:r>
              <a:rPr lang="en-US" dirty="0" err="1" smtClean="0"/>
              <a:t>Greenglass</a:t>
            </a:r>
            <a:r>
              <a:rPr lang="en-US" dirty="0" smtClean="0"/>
              <a:t> implicated his brother-in-law Julius as having brought him into the espionage conspiracy.</a:t>
            </a:r>
          </a:p>
          <a:p>
            <a:r>
              <a:rPr lang="en-US" dirty="0" smtClean="0"/>
              <a:t>Ethel Rosenberg: Despite having little evidence against her, the FBI arrested Julius’ wife Ethel in order to pressure Julius into naming other members of the conspiracy.</a:t>
            </a:r>
          </a:p>
          <a:p>
            <a:r>
              <a:rPr lang="en-US" dirty="0" smtClean="0"/>
              <a:t>Morton </a:t>
            </a:r>
            <a:r>
              <a:rPr lang="en-US" dirty="0" err="1" smtClean="0"/>
              <a:t>Sobell</a:t>
            </a:r>
            <a:r>
              <a:rPr lang="en-US" dirty="0" smtClean="0"/>
              <a:t>: </a:t>
            </a:r>
            <a:r>
              <a:rPr lang="en-US" dirty="0" err="1" smtClean="0"/>
              <a:t>Sobell</a:t>
            </a:r>
            <a:r>
              <a:rPr lang="en-US" dirty="0" smtClean="0"/>
              <a:t> was a friend of Julius who was arrested later and accused of being part of the espionage conspiracy.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Chain of Arrests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3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7880" y="1825625"/>
            <a:ext cx="4516928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Rosenbergs</a:t>
            </a:r>
            <a:r>
              <a:rPr lang="en-US" dirty="0" smtClean="0"/>
              <a:t> were avid Communists who admired the Soviet Union.</a:t>
            </a:r>
          </a:p>
          <a:p>
            <a:r>
              <a:rPr lang="en-US" dirty="0" smtClean="0"/>
              <a:t>When David </a:t>
            </a:r>
            <a:r>
              <a:rPr lang="en-US" dirty="0" err="1" smtClean="0"/>
              <a:t>Greenglass</a:t>
            </a:r>
            <a:r>
              <a:rPr lang="en-US" dirty="0" smtClean="0"/>
              <a:t> went to work at Los Alamos after WWII, the </a:t>
            </a:r>
            <a:r>
              <a:rPr lang="en-US" dirty="0" err="1" smtClean="0"/>
              <a:t>Rosenbergs</a:t>
            </a:r>
            <a:r>
              <a:rPr lang="en-US" dirty="0" smtClean="0"/>
              <a:t> asked his wife, Ruth, to convince him to steal information on the atomic bomb.</a:t>
            </a:r>
          </a:p>
          <a:p>
            <a:r>
              <a:rPr lang="en-US" dirty="0" err="1" smtClean="0"/>
              <a:t>Greenglass</a:t>
            </a:r>
            <a:r>
              <a:rPr lang="en-US" dirty="0" smtClean="0"/>
              <a:t> gave the </a:t>
            </a:r>
            <a:r>
              <a:rPr lang="en-US" dirty="0" err="1" smtClean="0"/>
              <a:t>Rosenbergs</a:t>
            </a:r>
            <a:r>
              <a:rPr lang="en-US" dirty="0" smtClean="0"/>
              <a:t> the stolen information and Ethel typed up his notes to give to the Soviets.</a:t>
            </a:r>
          </a:p>
          <a:p>
            <a:r>
              <a:rPr lang="en-US" dirty="0" smtClean="0"/>
              <a:t>Julius sent Harry Gold to Los Alamos as a courier with half of a torn Jell-O box; Ruth and David had the matching half so that they and Gold could identify each other.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Allegations at Trial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842" y="1726797"/>
            <a:ext cx="2630163" cy="41419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4843" y="5912367"/>
            <a:ext cx="26301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Courtesy: National Archives</a:t>
            </a:r>
            <a:endParaRPr lang="en-US" sz="1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74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2018581"/>
            <a:ext cx="6403917" cy="415838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Kaufman served as a federal prosecutor before his judicial career.</a:t>
            </a:r>
          </a:p>
          <a:p>
            <a:r>
              <a:rPr lang="en-US" dirty="0" smtClean="0"/>
              <a:t>The judge was known as a staunch anti-Communist.</a:t>
            </a:r>
          </a:p>
          <a:p>
            <a:r>
              <a:rPr lang="en-US" dirty="0" smtClean="0"/>
              <a:t>The defendants </a:t>
            </a:r>
            <a:r>
              <a:rPr lang="en-US" dirty="0"/>
              <a:t>claimed that Kaufman was biased and unfair during the </a:t>
            </a:r>
            <a:r>
              <a:rPr lang="en-US" dirty="0" smtClean="0"/>
              <a:t>trial.</a:t>
            </a:r>
            <a:endParaRPr lang="en-US" dirty="0"/>
          </a:p>
          <a:p>
            <a:r>
              <a:rPr lang="en-US" dirty="0" smtClean="0"/>
              <a:t>Kaufman called the </a:t>
            </a:r>
            <a:r>
              <a:rPr lang="en-US" dirty="0" err="1" smtClean="0"/>
              <a:t>Rosenbergs</a:t>
            </a:r>
            <a:r>
              <a:rPr lang="en-US" dirty="0" smtClean="0"/>
              <a:t>’ crimes “treason” and “worse than murder” after their conviction.</a:t>
            </a:r>
          </a:p>
          <a:p>
            <a:r>
              <a:rPr lang="en-US" dirty="0" smtClean="0"/>
              <a:t>The judge consulted privately with the prosecution and Justice Department officials before passing sentence.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Judge Irving Kaufman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7" t="5491" r="6257" b="6659"/>
          <a:stretch/>
        </p:blipFill>
        <p:spPr>
          <a:xfrm>
            <a:off x="7252993" y="2656937"/>
            <a:ext cx="1534522" cy="20530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32567" y="4843968"/>
            <a:ext cx="1978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Judge Irving Kaufman</a:t>
            </a:r>
          </a:p>
          <a:p>
            <a:pPr algn="ctr"/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Courtesy: Library 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Congress</a:t>
            </a:r>
            <a:endParaRPr lang="en-US" sz="1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64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737" y="1848329"/>
            <a:ext cx="4849437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David </a:t>
            </a:r>
            <a:r>
              <a:rPr lang="en-US" dirty="0" err="1" smtClean="0"/>
              <a:t>Greenglass</a:t>
            </a:r>
            <a:r>
              <a:rPr lang="en-US" dirty="0" smtClean="0"/>
              <a:t>: Pleaded guilty to conspiracy to commit espionage; sentenced to 15 years in prison.</a:t>
            </a:r>
          </a:p>
          <a:p>
            <a:r>
              <a:rPr lang="en-US" dirty="0" smtClean="0"/>
              <a:t>Morton </a:t>
            </a:r>
            <a:r>
              <a:rPr lang="en-US" dirty="0" err="1" smtClean="0"/>
              <a:t>Sobell</a:t>
            </a:r>
            <a:r>
              <a:rPr lang="en-US" dirty="0" smtClean="0"/>
              <a:t>: Convicted of conspiracy to commit espionage; sentenced to 30 years in prison.</a:t>
            </a:r>
          </a:p>
          <a:p>
            <a:r>
              <a:rPr lang="en-US" dirty="0" smtClean="0"/>
              <a:t>Julius and Ethel Rosenberg: Convicted of conspiracy to commit espionage; sentenced to death.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Convictions &amp; Sentences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429" y="1937769"/>
            <a:ext cx="3400741" cy="30871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04428" y="5137265"/>
            <a:ext cx="3400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Julius and Ethel Rosenberg</a:t>
            </a:r>
          </a:p>
          <a:p>
            <a:pPr algn="ctr"/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Courtesy: Library 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Congress</a:t>
            </a:r>
            <a:endParaRPr lang="en-US" sz="1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51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2694" y="1825625"/>
            <a:ext cx="5604033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Rosenbergs</a:t>
            </a:r>
            <a:r>
              <a:rPr lang="en-US" dirty="0" smtClean="0"/>
              <a:t> appealed their conviction to the U.S. Court of Appeals for the Second Circuit and the Supreme Court, with no success.</a:t>
            </a:r>
          </a:p>
          <a:p>
            <a:r>
              <a:rPr lang="en-US" dirty="0" smtClean="0"/>
              <a:t>They also requested a rehearing and a reduced sentence from the U.S. District Court; these attempts failed as well.</a:t>
            </a:r>
          </a:p>
          <a:p>
            <a:r>
              <a:rPr lang="en-US" dirty="0" smtClean="0"/>
              <a:t>Supreme Court Justice William Douglas granted a stay of execution, but the full Supreme Court quickly lifted the stay.</a:t>
            </a:r>
          </a:p>
          <a:p>
            <a:r>
              <a:rPr lang="en-US" dirty="0"/>
              <a:t>President </a:t>
            </a:r>
            <a:r>
              <a:rPr lang="en-US" dirty="0" smtClean="0"/>
              <a:t>Eisenhower twice denied the </a:t>
            </a:r>
            <a:r>
              <a:rPr lang="en-US" dirty="0" err="1" smtClean="0"/>
              <a:t>Rosenbergs</a:t>
            </a:r>
            <a:r>
              <a:rPr lang="en-US" dirty="0" smtClean="0"/>
              <a:t>’ requests for executive clemency.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" t="1489" r="2267" b="3443"/>
          <a:stretch/>
        </p:blipFill>
        <p:spPr>
          <a:xfrm>
            <a:off x="6167886" y="2199736"/>
            <a:ext cx="2656937" cy="33643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84919" y="5700784"/>
            <a:ext cx="2803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Justice William O. Douglas</a:t>
            </a:r>
          </a:p>
          <a:p>
            <a:pPr algn="ctr"/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Courtesy: Library of Congress</a:t>
            </a:r>
            <a:endParaRPr lang="en-US" sz="1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5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798</TotalTime>
  <Words>1084</Words>
  <Application>Microsoft Office PowerPoint</Application>
  <PresentationFormat>On-screen Show (4:3)</PresentationFormat>
  <Paragraphs>90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Arial Black</vt:lpstr>
      <vt:lpstr>Calibri</vt:lpstr>
      <vt:lpstr>Office Theme</vt:lpstr>
      <vt:lpstr>The Rosenberg Trial</vt:lpstr>
      <vt:lpstr>The Red Scare</vt:lpstr>
      <vt:lpstr>The Red Scare</vt:lpstr>
      <vt:lpstr>The Red Scare</vt:lpstr>
      <vt:lpstr>The Chain of Arrests</vt:lpstr>
      <vt:lpstr>The Allegations at Trial</vt:lpstr>
      <vt:lpstr>Judge Irving Kaufman</vt:lpstr>
      <vt:lpstr>Convictions &amp; Sentences</vt:lpstr>
      <vt:lpstr>Appeals</vt:lpstr>
      <vt:lpstr>Issues on Appeal</vt:lpstr>
      <vt:lpstr>Issues on Appeal</vt:lpstr>
      <vt:lpstr>Reaction</vt:lpstr>
      <vt:lpstr>Execution and Aftermath</vt:lpstr>
      <vt:lpstr>Execution and Aftermath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Winston Bowman</cp:lastModifiedBy>
  <cp:revision>116</cp:revision>
  <cp:lastPrinted>2017-11-13T18:42:18Z</cp:lastPrinted>
  <dcterms:created xsi:type="dcterms:W3CDTF">2016-03-28T16:08:13Z</dcterms:created>
  <dcterms:modified xsi:type="dcterms:W3CDTF">2018-02-15T18:08:04Z</dcterms:modified>
</cp:coreProperties>
</file>