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57" r:id="rId3"/>
    <p:sldId id="264" r:id="rId4"/>
    <p:sldId id="258" r:id="rId5"/>
    <p:sldId id="269" r:id="rId6"/>
    <p:sldId id="266" r:id="rId7"/>
    <p:sldId id="267" r:id="rId8"/>
    <p:sldId id="259" r:id="rId9"/>
    <p:sldId id="268" r:id="rId10"/>
    <p:sldId id="260" r:id="rId11"/>
    <p:sldId id="261" r:id="rId12"/>
    <p:sldId id="262" r:id="rId13"/>
    <p:sldId id="263" r:id="rId14"/>
    <p:sldId id="265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9"/>
    <p:restoredTop sz="94674"/>
  </p:normalViewPr>
  <p:slideViewPr>
    <p:cSldViewPr snapToGrid="0" snapToObjects="1">
      <p:cViewPr varScale="1">
        <p:scale>
          <a:sx n="115" d="100"/>
          <a:sy n="115" d="100"/>
        </p:scale>
        <p:origin x="17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245D75-1EB0-E84C-9CB2-F9A42091B813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E277B8-B455-A440-83AA-C55C52EC4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23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E91D2-0C12-48A3-80CB-C11B006C40A3}" type="datetime1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459460"/>
            <a:ext cx="1828800" cy="68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54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966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D77D-5045-4DFC-9412-92DDB05E3984}" type="datetime1">
              <a:rPr lang="en-US" smtClean="0"/>
              <a:t>4/24/2019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0" y="1583267"/>
            <a:ext cx="8229600" cy="1693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40" y="6468809"/>
            <a:ext cx="1493520" cy="14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3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6227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A9819-6351-46F3-8560-EEDE83F6CE25}" type="datetime1">
              <a:rPr lang="en-US" smtClean="0"/>
              <a:t>4/24/2019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791232" y="365125"/>
            <a:ext cx="0" cy="5811838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40" y="6468809"/>
            <a:ext cx="1493520" cy="14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54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Content Placeholder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40" y="6468809"/>
            <a:ext cx="1493520" cy="140208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flipV="1">
            <a:off x="0" y="1583267"/>
            <a:ext cx="8229600" cy="1693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28650" y="27966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03AA4-EE2A-4BC6-9303-C0CAFB75E06B}" type="datetime1">
              <a:rPr lang="en-US" smtClean="0"/>
              <a:t>4/24/2019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958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DDDE2-1B60-4A6F-90F5-678016CD9CFD}" type="datetime1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459460"/>
            <a:ext cx="1828800" cy="68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81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966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4FFD-4468-4EDB-A5E5-D248653FFAD0}" type="datetime1">
              <a:rPr lang="en-US" smtClean="0"/>
              <a:t>4/24/2019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0" y="1583267"/>
            <a:ext cx="8229600" cy="1693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40" y="6468809"/>
            <a:ext cx="1493520" cy="14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16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966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2A411-D5CA-4CCD-8F9E-C9FFE5D8F331}" type="datetime1">
              <a:rPr lang="en-US" smtClean="0"/>
              <a:t>4/24/2019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0" y="1583267"/>
            <a:ext cx="8229600" cy="1693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40" y="6468809"/>
            <a:ext cx="1493520" cy="14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30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966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534E-D4E9-4F31-9821-1AB1AAFABBCF}" type="datetime1">
              <a:rPr lang="en-US" smtClean="0"/>
              <a:t>4/24/2019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0" y="1583267"/>
            <a:ext cx="8229600" cy="16933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40" y="6468809"/>
            <a:ext cx="1493520" cy="14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15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FD013-8781-4C1E-A16E-151B3B3CFD04}" type="datetime1">
              <a:rPr lang="en-US" smtClean="0"/>
              <a:t>4/24/2019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Content Placeholder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40" y="6468809"/>
            <a:ext cx="1493520" cy="14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0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396C-FEC4-4168-986D-37E787D64160}" type="datetime1">
              <a:rPr lang="en-US" smtClean="0"/>
              <a:t>4/24/2019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0" y="2057400"/>
            <a:ext cx="3579019" cy="8467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40" y="6468809"/>
            <a:ext cx="1493520" cy="14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90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968E6-0C7D-43B8-9FEA-98C49E0CE086}" type="datetime1">
              <a:rPr lang="en-US" smtClean="0"/>
              <a:t>4/24/2019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0" y="2057400"/>
            <a:ext cx="3579019" cy="8467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40" y="6468809"/>
            <a:ext cx="1493520" cy="14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98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9DDBC-CC4D-4FA0-82EE-C9E1142D98C9}" type="datetime1">
              <a:rPr lang="en-US" smtClean="0"/>
              <a:t>4/24/2019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BE46C-019A-6D47-B85D-E2C6165E1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0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9883" y="2184399"/>
            <a:ext cx="77724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The Pentagon Papers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836276"/>
            <a:ext cx="6858000" cy="1421523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Federal Trials and Great Debates in United States History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211" y="238879"/>
            <a:ext cx="1903577" cy="25194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0034" y="2758319"/>
            <a:ext cx="1003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Miller Center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3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3004" y="1825624"/>
            <a:ext cx="6324946" cy="489585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Department of Justice sought a temporary restraining order and a preliminary injunction against the </a:t>
            </a:r>
            <a:r>
              <a:rPr lang="en-US" i="1" dirty="0" smtClean="0"/>
              <a:t>Times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U.S. District Judge Murray </a:t>
            </a:r>
            <a:r>
              <a:rPr lang="en-US" dirty="0" err="1" smtClean="0"/>
              <a:t>Gurfein</a:t>
            </a:r>
            <a:r>
              <a:rPr lang="en-US" dirty="0" smtClean="0"/>
              <a:t> granted the restraining order but, after holding a hearing, denied the injunction.</a:t>
            </a:r>
          </a:p>
          <a:p>
            <a:r>
              <a:rPr lang="en-US" dirty="0" smtClean="0"/>
              <a:t>The U.S. Court of Appeals for the Second Circuit remanded the case to </a:t>
            </a:r>
            <a:r>
              <a:rPr lang="en-US" dirty="0" err="1" smtClean="0"/>
              <a:t>Gurfein</a:t>
            </a:r>
            <a:r>
              <a:rPr lang="en-US" dirty="0" smtClean="0"/>
              <a:t> for an additional hearing on a “special appendix” the government had filed.</a:t>
            </a:r>
          </a:p>
          <a:p>
            <a:r>
              <a:rPr lang="en-US" dirty="0" smtClean="0"/>
              <a:t>The Supreme Court took the case before the hearing could be held.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U.S. v. New York Times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382" y="1605229"/>
            <a:ext cx="2276797" cy="27960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25640" y="4349851"/>
            <a:ext cx="1836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2060"/>
                </a:solidFill>
              </a:rPr>
              <a:t>Judge Murray </a:t>
            </a:r>
            <a:r>
              <a:rPr lang="en-US" sz="1200" dirty="0" err="1" smtClean="0">
                <a:solidFill>
                  <a:srgbClr val="002060"/>
                </a:solidFill>
              </a:rPr>
              <a:t>Gurfein</a:t>
            </a:r>
            <a:r>
              <a:rPr lang="en-US" sz="1200" dirty="0" smtClean="0">
                <a:solidFill>
                  <a:srgbClr val="002060"/>
                </a:solidFill>
              </a:rPr>
              <a:t/>
            </a:r>
            <a:br>
              <a:rPr lang="en-US" sz="1200" dirty="0" smtClean="0">
                <a:solidFill>
                  <a:srgbClr val="002060"/>
                </a:solidFill>
              </a:rPr>
            </a:br>
            <a:r>
              <a:rPr lang="en-US" sz="1200" dirty="0" smtClean="0">
                <a:solidFill>
                  <a:srgbClr val="002060"/>
                </a:solidFill>
              </a:rPr>
              <a:t>American Jewish Hist. Soc.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08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4691" y="1825624"/>
            <a:ext cx="6333259" cy="4895851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While the </a:t>
            </a:r>
            <a:r>
              <a:rPr lang="en-US" i="1" dirty="0" smtClean="0"/>
              <a:t>Times</a:t>
            </a:r>
            <a:r>
              <a:rPr lang="en-US" dirty="0" smtClean="0"/>
              <a:t> was restrained from further publication of the Pentagon Papers, the </a:t>
            </a:r>
            <a:r>
              <a:rPr lang="en-US" i="1" dirty="0" smtClean="0"/>
              <a:t>Post</a:t>
            </a:r>
            <a:r>
              <a:rPr lang="en-US" dirty="0" smtClean="0"/>
              <a:t> began its own series of articles, and the government sued.</a:t>
            </a:r>
          </a:p>
          <a:p>
            <a:r>
              <a:rPr lang="en-US" dirty="0" smtClean="0"/>
              <a:t>U.S. District Judge Gerhard Gesell denied a temporary restraining order.</a:t>
            </a:r>
          </a:p>
          <a:p>
            <a:r>
              <a:rPr lang="en-US" dirty="0" smtClean="0"/>
              <a:t>The U.S. Court of Appeals for the District of Columbia Circuit reversed Gesell by a 2-1 vote.</a:t>
            </a:r>
          </a:p>
          <a:p>
            <a:r>
              <a:rPr lang="en-US" dirty="0" smtClean="0"/>
              <a:t>After a hearing, Gesell denied a preliminary </a:t>
            </a:r>
            <a:r>
              <a:rPr lang="en-US" dirty="0" smtClean="0"/>
              <a:t>injunction, </a:t>
            </a:r>
            <a:r>
              <a:rPr lang="en-US" dirty="0" smtClean="0"/>
              <a:t>and the D.C. Circuit affirmed.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U.S. v. Washington Post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91993" y="4634107"/>
            <a:ext cx="1556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2060"/>
                </a:solidFill>
              </a:rPr>
              <a:t>Judge Gerhard Gesell</a:t>
            </a:r>
            <a:br>
              <a:rPr lang="en-US" sz="1200" dirty="0" smtClean="0">
                <a:solidFill>
                  <a:srgbClr val="002060"/>
                </a:solidFill>
              </a:rPr>
            </a:br>
            <a:r>
              <a:rPr lang="en-US" sz="1200" dirty="0" smtClean="0">
                <a:solidFill>
                  <a:srgbClr val="002060"/>
                </a:solidFill>
              </a:rPr>
              <a:t>D.C. Circuit Hist. Soc.</a:t>
            </a:r>
            <a:endParaRPr lang="en-US" sz="12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93" y="2102882"/>
            <a:ext cx="1687483" cy="253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378" y="1825624"/>
            <a:ext cx="5644342" cy="489585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Solicitor General Erwin Griswold argued that further publication would harm national security and infringe on the President’s authority to conduct foreign affairs.</a:t>
            </a:r>
          </a:p>
          <a:p>
            <a:r>
              <a:rPr lang="en-US" dirty="0" smtClean="0"/>
              <a:t>The government filed a secret brief identifying specific parts of the Pentagon Papers that would be harmful if disclosed.</a:t>
            </a:r>
          </a:p>
          <a:p>
            <a:r>
              <a:rPr lang="en-US" dirty="0" smtClean="0"/>
              <a:t>Lawyers for the newspapers argued that the government had failed to provide enough evidence of harm to justify a prior restraint.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Supreme Court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1622451"/>
            <a:ext cx="3031660" cy="23788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9859" y="4018516"/>
            <a:ext cx="1813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Supreme Court of the U.S.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38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" y="1825624"/>
            <a:ext cx="5669281" cy="489585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Court voted 6-3 to deny a prior restraint and allow the newspapers to continue publication.</a:t>
            </a:r>
          </a:p>
          <a:p>
            <a:r>
              <a:rPr lang="en-US" dirty="0" smtClean="0"/>
              <a:t>The Court issued its ruling in a brief opinion, and all nine justices filed concurring or dissenting opinions.</a:t>
            </a:r>
          </a:p>
          <a:p>
            <a:r>
              <a:rPr lang="en-US" dirty="0" smtClean="0"/>
              <a:t>The concurring justices emphasized the importance of press freedom and the severity of prior restraint.</a:t>
            </a:r>
          </a:p>
          <a:p>
            <a:r>
              <a:rPr lang="en-US" dirty="0" smtClean="0"/>
              <a:t>The dissenters felt that the government had not had sufficient time to prove that publication would threaten national security.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Supreme Court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720" y="1622451"/>
            <a:ext cx="3031660" cy="23788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9859" y="4018516"/>
            <a:ext cx="18133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Supreme Court of the U.S.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37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8065" y="1825624"/>
            <a:ext cx="6068291" cy="489585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 1973, Ellsberg was tried for theft and espionage in federal court in Los Angeles.</a:t>
            </a:r>
          </a:p>
          <a:p>
            <a:r>
              <a:rPr lang="en-US" dirty="0" smtClean="0"/>
              <a:t>The charges against him were </a:t>
            </a:r>
            <a:r>
              <a:rPr lang="en-US" smtClean="0"/>
              <a:t>dismissed </a:t>
            </a:r>
            <a:r>
              <a:rPr lang="en-US" smtClean="0"/>
              <a:t>after</a:t>
            </a:r>
            <a:r>
              <a:rPr lang="en-US" smtClean="0"/>
              <a:t> </a:t>
            </a:r>
            <a:r>
              <a:rPr lang="en-US" dirty="0" smtClean="0"/>
              <a:t>revelations of government misconduct, including illegal surveillance and the burglary of Ellsberg’s psychiatrist’s office.</a:t>
            </a:r>
          </a:p>
          <a:p>
            <a:r>
              <a:rPr lang="en-US" dirty="0" smtClean="0"/>
              <a:t>A White House unit nicknamed the “Plumbers,” which spied on Ellsberg, committed the 1972 burglary that sparked the Watergate scandal.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Aftermath and Legacy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20"/>
          <a:stretch/>
        </p:blipFill>
        <p:spPr>
          <a:xfrm>
            <a:off x="6221224" y="2876204"/>
            <a:ext cx="2530852" cy="1912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85016" y="4789004"/>
            <a:ext cx="17435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</a:rPr>
              <a:t>Daniel Ellsberg</a:t>
            </a:r>
            <a:br>
              <a:rPr lang="en-US" sz="1200" dirty="0">
                <a:solidFill>
                  <a:srgbClr val="002060"/>
                </a:solidFill>
              </a:rPr>
            </a:br>
            <a:r>
              <a:rPr lang="en-US" sz="1200" dirty="0" smtClean="0">
                <a:solidFill>
                  <a:srgbClr val="002060"/>
                </a:solidFill>
              </a:rPr>
              <a:t>Library </a:t>
            </a:r>
            <a:r>
              <a:rPr lang="en-US" sz="1200" dirty="0">
                <a:solidFill>
                  <a:srgbClr val="002060"/>
                </a:solidFill>
              </a:rPr>
              <a:t>of Congress</a:t>
            </a:r>
          </a:p>
        </p:txBody>
      </p:sp>
    </p:spTree>
    <p:extLst>
      <p:ext uri="{BB962C8B-B14F-4D97-AF65-F5344CB8AC3E}">
        <p14:creationId xmlns:p14="http://schemas.microsoft.com/office/powerpoint/2010/main" val="19072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revelations contained in the Pentagon Papers confirmed the suspicions of many Americans that the government had misled the public about the Vietnam War.</a:t>
            </a:r>
          </a:p>
          <a:p>
            <a:r>
              <a:rPr lang="en-US" dirty="0" smtClean="0"/>
              <a:t>The episode also worsened general mistrust of government, which was soon exacerbated by Watergate.</a:t>
            </a:r>
          </a:p>
          <a:p>
            <a:r>
              <a:rPr lang="en-US" dirty="0" smtClean="0"/>
              <a:t>Nevertheless, the Pentagon Papers case is hailed as a landmark victory for freedom of the press.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Aftermath and Legacy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1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4815" y="1687484"/>
            <a:ext cx="5677592" cy="503399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In 1967, Defense </a:t>
            </a:r>
            <a:r>
              <a:rPr lang="en-US" dirty="0"/>
              <a:t>Secretary Robert </a:t>
            </a:r>
            <a:r>
              <a:rPr lang="en-US" dirty="0" smtClean="0"/>
              <a:t>McNamara began to have doubts about whether the U.S. could win the Vietnam War. </a:t>
            </a:r>
          </a:p>
          <a:p>
            <a:r>
              <a:rPr lang="en-US" dirty="0" smtClean="0"/>
              <a:t>McNamara hoped to </a:t>
            </a:r>
            <a:r>
              <a:rPr lang="en-US" dirty="0"/>
              <a:t>provide lessons </a:t>
            </a:r>
            <a:r>
              <a:rPr lang="en-US" dirty="0" smtClean="0"/>
              <a:t>about American foreign policy </a:t>
            </a:r>
            <a:r>
              <a:rPr lang="en-US" dirty="0" smtClean="0"/>
              <a:t>to be drawn upon in </a:t>
            </a:r>
            <a:r>
              <a:rPr lang="en-US" dirty="0" smtClean="0"/>
              <a:t>the future.</a:t>
            </a:r>
          </a:p>
          <a:p>
            <a:r>
              <a:rPr lang="en-US" dirty="0" smtClean="0"/>
              <a:t>He </a:t>
            </a:r>
            <a:r>
              <a:rPr lang="en-US" dirty="0" smtClean="0"/>
              <a:t>commissioned </a:t>
            </a:r>
            <a:r>
              <a:rPr lang="en-US" dirty="0" smtClean="0"/>
              <a:t>the Pentagon Papers to preserve the historical record of American policymakers’ decisions regarding Vietnam.</a:t>
            </a:r>
          </a:p>
          <a:p>
            <a:r>
              <a:rPr lang="en-US" dirty="0" smtClean="0"/>
              <a:t>Between </a:t>
            </a:r>
            <a:r>
              <a:rPr lang="en-US" dirty="0"/>
              <a:t>1967 and </a:t>
            </a:r>
            <a:r>
              <a:rPr lang="en-US" dirty="0" smtClean="0"/>
              <a:t>1969, a </a:t>
            </a:r>
            <a:r>
              <a:rPr lang="en-US" dirty="0"/>
              <a:t>Department of Defense task force created the 47-volume study, officially named </a:t>
            </a:r>
            <a:r>
              <a:rPr lang="en-US" i="1" dirty="0"/>
              <a:t>United States-Vietnam Relations: </a:t>
            </a:r>
            <a:r>
              <a:rPr lang="en-US" i="1" dirty="0" smtClean="0"/>
              <a:t>1945-1967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The study was marked “Top Secret—Sensitive” and few in the government knew of its existence.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Pentagon Papers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596" y="1862254"/>
            <a:ext cx="3005173" cy="1969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82240" y="3867925"/>
            <a:ext cx="2661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2060"/>
                </a:solidFill>
              </a:rPr>
              <a:t>Secretary of Defense Robert McNamara</a:t>
            </a:r>
            <a:br>
              <a:rPr lang="en-US" sz="1200" dirty="0" smtClean="0">
                <a:solidFill>
                  <a:srgbClr val="002060"/>
                </a:solidFill>
              </a:rPr>
            </a:br>
            <a:r>
              <a:rPr lang="en-US" sz="1200" dirty="0" smtClean="0">
                <a:solidFill>
                  <a:srgbClr val="002060"/>
                </a:solidFill>
              </a:rPr>
              <a:t>Library of Congress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34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" y="1687484"/>
            <a:ext cx="6043353" cy="503399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Ellsberg was a former U.S. Marine who had worked for the Defense Department and the RAND Corporation, a research institute assisting the U.S. military.</a:t>
            </a:r>
          </a:p>
          <a:p>
            <a:r>
              <a:rPr lang="en-US" dirty="0" smtClean="0"/>
              <a:t>He was involved in planning Vietnam strategy and participated in the Pentagon Papers project.</a:t>
            </a:r>
          </a:p>
          <a:p>
            <a:r>
              <a:rPr lang="en-US" dirty="0" smtClean="0"/>
              <a:t>He spent time in Vietnam during the war on behalf of the State Department.</a:t>
            </a:r>
          </a:p>
          <a:p>
            <a:r>
              <a:rPr lang="en-US" dirty="0" smtClean="0"/>
              <a:t>Originally a strong supporter of the war, Ellsberg later became disillusioned.</a:t>
            </a:r>
          </a:p>
          <a:p>
            <a:r>
              <a:rPr lang="en-US" dirty="0" smtClean="0"/>
              <a:t>Ellsberg </a:t>
            </a:r>
            <a:r>
              <a:rPr lang="en-US" dirty="0"/>
              <a:t>urged </a:t>
            </a:r>
            <a:r>
              <a:rPr lang="en-US" dirty="0" smtClean="0"/>
              <a:t>several government officials </a:t>
            </a:r>
            <a:r>
              <a:rPr lang="en-US" dirty="0"/>
              <a:t>to </a:t>
            </a:r>
            <a:r>
              <a:rPr lang="en-US" dirty="0" smtClean="0"/>
              <a:t>make </a:t>
            </a:r>
            <a:r>
              <a:rPr lang="en-US" dirty="0"/>
              <a:t>the Pentagon </a:t>
            </a:r>
            <a:r>
              <a:rPr lang="en-US" dirty="0" smtClean="0"/>
              <a:t>Papers public.</a:t>
            </a:r>
            <a:endParaRPr lang="en-US" dirty="0"/>
          </a:p>
          <a:p>
            <a:r>
              <a:rPr lang="en-US" dirty="0"/>
              <a:t>When they refused, he began copying the study in 1969 and delivered it to Neil Sheehan of </a:t>
            </a:r>
            <a:r>
              <a:rPr lang="en-US" i="1" dirty="0" smtClean="0"/>
              <a:t>The New York Times</a:t>
            </a:r>
            <a:r>
              <a:rPr lang="en-US" dirty="0" smtClean="0"/>
              <a:t> </a:t>
            </a:r>
            <a:r>
              <a:rPr lang="en-US" dirty="0"/>
              <a:t>in 1971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Daniel Ellsberg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7" b="-261"/>
          <a:stretch/>
        </p:blipFill>
        <p:spPr>
          <a:xfrm>
            <a:off x="6221224" y="2842953"/>
            <a:ext cx="2530852" cy="19460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2815" y="4789004"/>
            <a:ext cx="1374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2060"/>
                </a:solidFill>
              </a:rPr>
              <a:t>Daniel Ellsberg</a:t>
            </a:r>
            <a:br>
              <a:rPr lang="en-US" sz="1200" dirty="0" smtClean="0">
                <a:solidFill>
                  <a:srgbClr val="002060"/>
                </a:solidFill>
              </a:rPr>
            </a:br>
            <a:r>
              <a:rPr lang="en-US" sz="1200" dirty="0" smtClean="0">
                <a:solidFill>
                  <a:srgbClr val="002060"/>
                </a:solidFill>
              </a:rPr>
              <a:t>Library of Congress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27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7942" y="1825624"/>
            <a:ext cx="8357408" cy="489585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</a:t>
            </a:r>
            <a:r>
              <a:rPr lang="en-US" i="1" dirty="0" smtClean="0"/>
              <a:t>Times</a:t>
            </a:r>
            <a:r>
              <a:rPr lang="en-US" dirty="0"/>
              <a:t> </a:t>
            </a:r>
            <a:r>
              <a:rPr lang="en-US" dirty="0" smtClean="0"/>
              <a:t>published its first story about the Pentagon Papers on June 13,1971.</a:t>
            </a:r>
          </a:p>
          <a:p>
            <a:r>
              <a:rPr lang="en-US" dirty="0"/>
              <a:t>The </a:t>
            </a:r>
            <a:r>
              <a:rPr lang="en-US" dirty="0" smtClean="0"/>
              <a:t>article discussed the 1964 Tonkin Gulf Resolution, which </a:t>
            </a:r>
            <a:r>
              <a:rPr lang="en-US" dirty="0"/>
              <a:t>gave President Lyndon B. Johnson broad authority to increase U.S. military involvement in Vietnam.</a:t>
            </a:r>
          </a:p>
          <a:p>
            <a:r>
              <a:rPr lang="en-US" dirty="0" smtClean="0"/>
              <a:t>The report cast doubt on the government’s statements about the alleged North Vietnamese attacks on American ships that had been the </a:t>
            </a:r>
            <a:r>
              <a:rPr lang="en-US" dirty="0" smtClean="0"/>
              <a:t>basis </a:t>
            </a:r>
            <a:r>
              <a:rPr lang="en-US" dirty="0" smtClean="0"/>
              <a:t>for the resolution.</a:t>
            </a:r>
          </a:p>
          <a:p>
            <a:r>
              <a:rPr lang="en-US" dirty="0" smtClean="0"/>
              <a:t>The U.S. had been making clandestine attacks on North Vietnam prior to the Tonkin Gulf incident, and the White House had drafted a congressional resolution in advance.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The</a:t>
            </a:r>
            <a:r>
              <a:rPr lang="en-US" dirty="0" smtClean="0"/>
              <a:t> </a:t>
            </a:r>
            <a:r>
              <a:rPr lang="en-US" i="1" dirty="0" smtClean="0"/>
              <a:t>New York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2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3004" y="1825624"/>
            <a:ext cx="8382346" cy="4895851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i="1" dirty="0" smtClean="0"/>
              <a:t>Times</a:t>
            </a:r>
            <a:r>
              <a:rPr lang="en-US" dirty="0" smtClean="0"/>
              <a:t>’s initial coverage showed that the Johnson Administration had reached a consensus </a:t>
            </a:r>
            <a:r>
              <a:rPr lang="en-US" dirty="0"/>
              <a:t>before the 1964 </a:t>
            </a:r>
            <a:r>
              <a:rPr lang="en-US" dirty="0" smtClean="0"/>
              <a:t>election to bomb North Vietnam, even as Johnson ran as the candidate of “restraint and reason” against Barry Goldwater.</a:t>
            </a:r>
          </a:p>
          <a:p>
            <a:r>
              <a:rPr lang="en-US" dirty="0" smtClean="0"/>
              <a:t>Also, Johnson had </a:t>
            </a:r>
            <a:r>
              <a:rPr lang="en-US" dirty="0"/>
              <a:t>concealed from the </a:t>
            </a:r>
            <a:r>
              <a:rPr lang="en-US" dirty="0" smtClean="0"/>
              <a:t>public his April 1965 decision to send ground troops to Vietnam for offensive action.</a:t>
            </a:r>
          </a:p>
          <a:p>
            <a:r>
              <a:rPr lang="en-US" dirty="0" smtClean="0"/>
              <a:t>A consistent theme of the coverage was that every administration from Harry Truman’s to Johnson’s had misled the public about Vietnam.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The</a:t>
            </a:r>
            <a:r>
              <a:rPr lang="en-US" dirty="0" smtClean="0"/>
              <a:t> </a:t>
            </a:r>
            <a:r>
              <a:rPr lang="en-US" i="1" dirty="0" smtClean="0"/>
              <a:t>New York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1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825624"/>
            <a:ext cx="5456266" cy="489585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When the Pentagon Papers became public, many Americans were already angry and pessimistic about the war.</a:t>
            </a:r>
          </a:p>
          <a:p>
            <a:r>
              <a:rPr lang="en-US" dirty="0" smtClean="0"/>
              <a:t>Many believed the U.S. should not interfere in the fate of a foreign country and that the U.S.-supported government in South Vietnam was repressive and corrupt.</a:t>
            </a:r>
          </a:p>
          <a:p>
            <a:r>
              <a:rPr lang="en-US" dirty="0" smtClean="0"/>
              <a:t>Some also felt that the war was unwinnable.</a:t>
            </a:r>
          </a:p>
          <a:p>
            <a:r>
              <a:rPr lang="en-US" dirty="0" smtClean="0"/>
              <a:t>Complaints included the killing of Vietnamese civilians, mounting American casualties, and the unfairness of the draft.</a:t>
            </a:r>
          </a:p>
          <a:p>
            <a:r>
              <a:rPr lang="en-US" dirty="0" smtClean="0"/>
              <a:t>There was widespread suspicion that the government had been lying about the war.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Vietnam War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66" y="1669057"/>
            <a:ext cx="3059084" cy="20730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47813" y="3805924"/>
            <a:ext cx="1275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2060"/>
                </a:solidFill>
              </a:rPr>
              <a:t>National Archives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1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" y="1825624"/>
            <a:ext cx="5407603" cy="489585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Pentagon Papers case was part of a long-running debate about government secrecy.</a:t>
            </a:r>
          </a:p>
          <a:p>
            <a:r>
              <a:rPr lang="en-US" dirty="0" smtClean="0"/>
              <a:t>The modern classification system arose from the need to protect American secrets from the Soviet Union during the Cold War.</a:t>
            </a:r>
          </a:p>
          <a:p>
            <a:r>
              <a:rPr lang="en-US" dirty="0" smtClean="0"/>
              <a:t>Many believed the government abused its classification power.</a:t>
            </a:r>
          </a:p>
          <a:p>
            <a:r>
              <a:rPr lang="en-US" dirty="0" smtClean="0"/>
              <a:t>Journalists were concerned that they lacked the information to properly report on what the government was doing.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Government Secrecy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043" y="3057352"/>
            <a:ext cx="3536892" cy="16466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36122" y="4704036"/>
            <a:ext cx="2030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2060"/>
                </a:solidFill>
              </a:rPr>
              <a:t>Cover of </a:t>
            </a:r>
            <a:r>
              <a:rPr lang="en-US" sz="1200" dirty="0" smtClean="0">
                <a:solidFill>
                  <a:srgbClr val="002060"/>
                </a:solidFill>
              </a:rPr>
              <a:t>the Pentagon </a:t>
            </a:r>
            <a:r>
              <a:rPr lang="en-US" sz="1200" dirty="0" smtClean="0">
                <a:solidFill>
                  <a:srgbClr val="002060"/>
                </a:solidFill>
              </a:rPr>
              <a:t>Papers</a:t>
            </a:r>
            <a:br>
              <a:rPr lang="en-US" sz="1200" dirty="0" smtClean="0">
                <a:solidFill>
                  <a:srgbClr val="002060"/>
                </a:solidFill>
              </a:rPr>
            </a:br>
            <a:r>
              <a:rPr lang="en-US" sz="1200" dirty="0" smtClean="0">
                <a:solidFill>
                  <a:srgbClr val="002060"/>
                </a:solidFill>
              </a:rPr>
              <a:t>Miller Center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6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127" y="1825624"/>
            <a:ext cx="6196045" cy="489585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President Richard Nixon was at first unconcerned with the revelations in the Pentagon Papers because they cast a negative light on Presidents Kennedy and Johnson.</a:t>
            </a:r>
          </a:p>
          <a:p>
            <a:r>
              <a:rPr lang="en-US" dirty="0" smtClean="0"/>
              <a:t>Nixon </a:t>
            </a:r>
            <a:r>
              <a:rPr lang="en-US" dirty="0" smtClean="0"/>
              <a:t>wanted </a:t>
            </a:r>
            <a:r>
              <a:rPr lang="en-US" dirty="0" smtClean="0"/>
              <a:t>the leaker found and prosecuted.</a:t>
            </a:r>
          </a:p>
          <a:p>
            <a:r>
              <a:rPr lang="en-US" dirty="0" smtClean="0"/>
              <a:t>After speaking with his advisors, Nixon changed course and decided that the newspapers should be prohibited from publishing the Pentagon Papers.</a:t>
            </a:r>
          </a:p>
          <a:p>
            <a:r>
              <a:rPr lang="en-US" dirty="0" smtClean="0"/>
              <a:t>Nixon claimed the government could not function if classified information could not be protected.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 House Reaction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172" y="1712422"/>
            <a:ext cx="2414956" cy="33001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46360" y="5068086"/>
            <a:ext cx="1880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2060"/>
                </a:solidFill>
              </a:rPr>
              <a:t>President Richard M. Nixon</a:t>
            </a:r>
            <a:br>
              <a:rPr lang="en-US" sz="1200" dirty="0" smtClean="0">
                <a:solidFill>
                  <a:srgbClr val="002060"/>
                </a:solidFill>
              </a:rPr>
            </a:br>
            <a:r>
              <a:rPr lang="en-US" sz="1200" dirty="0" smtClean="0">
                <a:solidFill>
                  <a:srgbClr val="002060"/>
                </a:solidFill>
              </a:rPr>
              <a:t>Central Intelligence Agency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12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3004" y="1825624"/>
            <a:ext cx="6043352" cy="489585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prior restraint is a ban on publication before the fact, as opposed to seeking criminal charges afterward.</a:t>
            </a:r>
          </a:p>
          <a:p>
            <a:r>
              <a:rPr lang="en-US" dirty="0" smtClean="0"/>
              <a:t>American judges had </a:t>
            </a:r>
            <a:r>
              <a:rPr lang="en-US" dirty="0" smtClean="0"/>
              <a:t>long </a:t>
            </a:r>
            <a:r>
              <a:rPr lang="en-US" dirty="0" smtClean="0"/>
              <a:t>interpreted the First Amendment to bar prior restraint.</a:t>
            </a:r>
          </a:p>
          <a:p>
            <a:r>
              <a:rPr lang="en-US" i="1" dirty="0" smtClean="0"/>
              <a:t>Near v. Minnesota</a:t>
            </a:r>
            <a:r>
              <a:rPr lang="en-US" dirty="0" smtClean="0"/>
              <a:t> (1931</a:t>
            </a:r>
            <a:r>
              <a:rPr lang="en-US" dirty="0" smtClean="0"/>
              <a:t>) </a:t>
            </a:r>
            <a:r>
              <a:rPr lang="en-US" dirty="0" smtClean="0"/>
              <a:t>held prior restraint generally </a:t>
            </a:r>
            <a:r>
              <a:rPr lang="en-US" dirty="0" smtClean="0"/>
              <a:t>unconstitutional, </a:t>
            </a:r>
            <a:r>
              <a:rPr lang="en-US" dirty="0" smtClean="0"/>
              <a:t>permissible only in extreme circumstances such as “publication of the sailing dates of transports or the number and location of </a:t>
            </a:r>
            <a:r>
              <a:rPr lang="en-US" dirty="0" smtClean="0"/>
              <a:t>troops.”</a:t>
            </a:r>
            <a:endParaRPr lang="en-US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 Restraint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E46C-019A-6D47-B85D-E2C6165E1062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356" y="1605229"/>
            <a:ext cx="2406824" cy="3024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14342" y="4621876"/>
            <a:ext cx="2344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2060"/>
                </a:solidFill>
              </a:rPr>
              <a:t>Chief Justice Charles Evans Hughes</a:t>
            </a:r>
            <a:br>
              <a:rPr lang="en-US" sz="1200" dirty="0" smtClean="0">
                <a:solidFill>
                  <a:srgbClr val="002060"/>
                </a:solidFill>
              </a:rPr>
            </a:br>
            <a:r>
              <a:rPr lang="en-US" sz="1200" dirty="0" smtClean="0">
                <a:solidFill>
                  <a:srgbClr val="002060"/>
                </a:solidFill>
              </a:rPr>
              <a:t>Author of </a:t>
            </a:r>
            <a:r>
              <a:rPr lang="en-US" sz="1200" i="1" dirty="0" smtClean="0">
                <a:solidFill>
                  <a:srgbClr val="002060"/>
                </a:solidFill>
              </a:rPr>
              <a:t>Near</a:t>
            </a:r>
            <a:r>
              <a:rPr lang="en-US" sz="1200" dirty="0" smtClean="0">
                <a:solidFill>
                  <a:srgbClr val="002060"/>
                </a:solidFill>
              </a:rPr>
              <a:t> Opinion</a:t>
            </a:r>
          </a:p>
          <a:p>
            <a:pPr algn="ctr"/>
            <a:r>
              <a:rPr lang="en-US" sz="1200" dirty="0" smtClean="0">
                <a:solidFill>
                  <a:srgbClr val="002060"/>
                </a:solidFill>
              </a:rPr>
              <a:t>Library of Congress</a:t>
            </a:r>
            <a:endParaRPr lang="en-US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5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791</TotalTime>
  <Words>1214</Words>
  <Application>Microsoft Office PowerPoint</Application>
  <PresentationFormat>On-screen Show (4:3)</PresentationFormat>
  <Paragraphs>100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Arial Black</vt:lpstr>
      <vt:lpstr>Calibri</vt:lpstr>
      <vt:lpstr>Office Theme</vt:lpstr>
      <vt:lpstr>    The Pentagon Papers</vt:lpstr>
      <vt:lpstr>The Pentagon Papers</vt:lpstr>
      <vt:lpstr>Daniel Ellsberg</vt:lpstr>
      <vt:lpstr>The New York Times</vt:lpstr>
      <vt:lpstr>The New York Times</vt:lpstr>
      <vt:lpstr>The Vietnam War</vt:lpstr>
      <vt:lpstr>Government Secrecy</vt:lpstr>
      <vt:lpstr>White House Reaction</vt:lpstr>
      <vt:lpstr>Prior Restraint</vt:lpstr>
      <vt:lpstr>U.S. v. New York Times</vt:lpstr>
      <vt:lpstr>U.S. v. Washington Post</vt:lpstr>
      <vt:lpstr>The Supreme Court</vt:lpstr>
      <vt:lpstr>The Supreme Court</vt:lpstr>
      <vt:lpstr>Aftermath and Legacy</vt:lpstr>
      <vt:lpstr>Aftermath and Legacy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Jake Kobrick</cp:lastModifiedBy>
  <cp:revision>144</cp:revision>
  <dcterms:created xsi:type="dcterms:W3CDTF">2016-03-28T16:08:13Z</dcterms:created>
  <dcterms:modified xsi:type="dcterms:W3CDTF">2019-04-24T17:50:08Z</dcterms:modified>
</cp:coreProperties>
</file>