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sldIdLst>
    <p:sldId id="271" r:id="rId2"/>
    <p:sldId id="286" r:id="rId3"/>
    <p:sldId id="316" r:id="rId4"/>
    <p:sldId id="302" r:id="rId5"/>
    <p:sldId id="303" r:id="rId6"/>
    <p:sldId id="304" r:id="rId7"/>
    <p:sldId id="317" r:id="rId8"/>
    <p:sldId id="305" r:id="rId9"/>
    <p:sldId id="306" r:id="rId10"/>
    <p:sldId id="307" r:id="rId11"/>
    <p:sldId id="309" r:id="rId12"/>
    <p:sldId id="308" r:id="rId13"/>
    <p:sldId id="311" r:id="rId14"/>
    <p:sldId id="310" r:id="rId15"/>
    <p:sldId id="313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37817"/>
            <a:ext cx="9144000" cy="803672"/>
          </a:xfrm>
        </p:spPr>
        <p:txBody>
          <a:bodyPr>
            <a:normAutofit/>
          </a:bodyPr>
          <a:lstStyle/>
          <a:p>
            <a:r>
              <a:rPr lang="en-US" i="1" dirty="0" smtClean="0"/>
              <a:t>Olmstead v. United States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1952" y="2863563"/>
            <a:ext cx="330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7386" r="6230" b="5606"/>
          <a:stretch/>
        </p:blipFill>
        <p:spPr>
          <a:xfrm>
            <a:off x="3041952" y="275806"/>
            <a:ext cx="3158946" cy="25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023" y="1889186"/>
            <a:ext cx="6090248" cy="49688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Olmstead appealed to the U.S. Court of Appeals for the Ninth Circuit.</a:t>
            </a:r>
          </a:p>
          <a:p>
            <a:r>
              <a:rPr lang="en-US" sz="2400" dirty="0" smtClean="0"/>
              <a:t>He argued that the use of evidence from the wiretaps violated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Amendment’s ban on unreasonable searches and seizures.</a:t>
            </a:r>
          </a:p>
          <a:p>
            <a:r>
              <a:rPr lang="en-US" sz="2400" dirty="0" smtClean="0"/>
              <a:t>He also argued that the use of his phone conversations violated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 rule against compelled self-incriminating testimony.</a:t>
            </a:r>
          </a:p>
          <a:p>
            <a:r>
              <a:rPr lang="en-US" sz="2400" dirty="0" smtClean="0"/>
              <a:t>The court ruled against Olmstead in a 2-1 opinion written by Judge William Ball Gilbert.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Court of Appeals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271" y="1889185"/>
            <a:ext cx="2555664" cy="3202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271" y="5236234"/>
            <a:ext cx="255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William Ball Gilbert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Ninth Circuit U.S. Court of Appeals Library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045" y="1759789"/>
            <a:ext cx="6090248" cy="509821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</a:rPr>
              <a:t>Judge </a:t>
            </a:r>
            <a:r>
              <a:rPr lang="en-US" sz="2600" dirty="0" smtClean="0">
                <a:ea typeface="Calibri" panose="020F0502020204030204" pitchFamily="34" charset="0"/>
              </a:rPr>
              <a:t>Gilbert reasoned </a:t>
            </a:r>
            <a:r>
              <a:rPr lang="en-US" sz="2600" dirty="0">
                <a:ea typeface="Calibri" panose="020F0502020204030204" pitchFamily="34" charset="0"/>
              </a:rPr>
              <a:t>that </a:t>
            </a:r>
            <a:r>
              <a:rPr lang="en-US" sz="2600" dirty="0" smtClean="0">
                <a:ea typeface="Calibri" panose="020F0502020204030204" pitchFamily="34" charset="0"/>
              </a:rPr>
              <a:t>the 4</a:t>
            </a:r>
            <a:r>
              <a:rPr lang="en-US" sz="2600" baseline="30000" dirty="0" smtClean="0">
                <a:ea typeface="Calibri" panose="020F0502020204030204" pitchFamily="34" charset="0"/>
              </a:rPr>
              <a:t>th</a:t>
            </a:r>
            <a:r>
              <a:rPr lang="en-US" sz="2600" dirty="0" smtClean="0">
                <a:ea typeface="Calibri" panose="020F0502020204030204" pitchFamily="34" charset="0"/>
              </a:rPr>
              <a:t> Amendment prohibited the government from intruding in individuals’ homes.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ea typeface="Calibri" panose="020F0502020204030204" pitchFamily="34" charset="0"/>
              </a:rPr>
              <a:t>It did not protect </a:t>
            </a:r>
            <a:r>
              <a:rPr lang="en-US" sz="2600" dirty="0">
                <a:ea typeface="Calibri" panose="020F0502020204030204" pitchFamily="34" charset="0"/>
              </a:rPr>
              <a:t>all private conversations from detection. </a:t>
            </a:r>
            <a:endParaRPr lang="en-US" sz="2600" dirty="0" smtClean="0"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ea typeface="Calibri" panose="020F0502020204030204" pitchFamily="34" charset="0"/>
              </a:rPr>
              <a:t>Judge </a:t>
            </a:r>
            <a:r>
              <a:rPr lang="en-US" sz="2600" dirty="0">
                <a:ea typeface="Calibri" panose="020F0502020204030204" pitchFamily="34" charset="0"/>
              </a:rPr>
              <a:t>Frank </a:t>
            </a:r>
            <a:r>
              <a:rPr lang="en-US" sz="2600" dirty="0" err="1">
                <a:ea typeface="Calibri" panose="020F0502020204030204" pitchFamily="34" charset="0"/>
              </a:rPr>
              <a:t>Rudkin</a:t>
            </a:r>
            <a:r>
              <a:rPr lang="en-US" sz="2600" dirty="0">
                <a:ea typeface="Calibri" panose="020F0502020204030204" pitchFamily="34" charset="0"/>
              </a:rPr>
              <a:t> dissented from the court’s </a:t>
            </a:r>
            <a:r>
              <a:rPr lang="en-US" sz="2600" dirty="0" smtClean="0">
                <a:ea typeface="Calibri" panose="020F0502020204030204" pitchFamily="34" charset="0"/>
              </a:rPr>
              <a:t>decision.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ea typeface="Calibri" panose="020F0502020204030204" pitchFamily="34" charset="0"/>
              </a:rPr>
              <a:t>He argued </a:t>
            </a:r>
            <a:r>
              <a:rPr lang="en-US" sz="2600" dirty="0">
                <a:ea typeface="Calibri" panose="020F0502020204030204" pitchFamily="34" charset="0"/>
              </a:rPr>
              <a:t>that both the </a:t>
            </a:r>
            <a:r>
              <a:rPr lang="en-US" sz="2600" dirty="0" smtClean="0">
                <a:ea typeface="Calibri" panose="020F0502020204030204" pitchFamily="34" charset="0"/>
              </a:rPr>
              <a:t>4</a:t>
            </a:r>
            <a:r>
              <a:rPr lang="en-US" sz="2600" baseline="30000" dirty="0" smtClean="0">
                <a:ea typeface="Calibri" panose="020F0502020204030204" pitchFamily="34" charset="0"/>
              </a:rPr>
              <a:t>th</a:t>
            </a:r>
            <a:r>
              <a:rPr lang="en-US" sz="2600" dirty="0" smtClean="0">
                <a:ea typeface="Calibri" panose="020F0502020204030204" pitchFamily="34" charset="0"/>
              </a:rPr>
              <a:t> and 5</a:t>
            </a:r>
            <a:r>
              <a:rPr lang="en-US" sz="2600" baseline="30000" dirty="0" smtClean="0">
                <a:ea typeface="Calibri" panose="020F0502020204030204" pitchFamily="34" charset="0"/>
              </a:rPr>
              <a:t>th</a:t>
            </a:r>
            <a:r>
              <a:rPr lang="en-US" sz="2600" dirty="0" smtClean="0">
                <a:ea typeface="Calibri" panose="020F0502020204030204" pitchFamily="34" charset="0"/>
              </a:rPr>
              <a:t> Amendments were designed </a:t>
            </a:r>
            <a:r>
              <a:rPr lang="en-US" sz="2600" dirty="0">
                <a:ea typeface="Calibri" panose="020F0502020204030204" pitchFamily="34" charset="0"/>
              </a:rPr>
              <a:t>to preserve a broader right to </a:t>
            </a:r>
            <a:r>
              <a:rPr lang="en-US" sz="2600" dirty="0" smtClean="0">
                <a:ea typeface="Calibri" panose="020F0502020204030204" pitchFamily="34" charset="0"/>
              </a:rPr>
              <a:t>privacy.   </a:t>
            </a:r>
            <a:endParaRPr lang="en-US" sz="2600" dirty="0"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Court of Appeals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271" y="1889185"/>
            <a:ext cx="2555664" cy="3202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271" y="5236234"/>
            <a:ext cx="255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Judge William Ball Gilbert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Ninth Circuit U.S. Court of Appeals Library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91" y="2005015"/>
            <a:ext cx="616788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 5-4 decision, the Supreme Court of the United States upheld the Court of Appeals’ decision.</a:t>
            </a:r>
          </a:p>
          <a:p>
            <a:r>
              <a:rPr lang="en-US" sz="2400" dirty="0" smtClean="0"/>
              <a:t>Chief Justice William Howard Taft adopted a strict interpretation of the text of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Amendments.</a:t>
            </a:r>
          </a:p>
          <a:p>
            <a:r>
              <a:rPr lang="en-US" sz="2400" dirty="0" smtClean="0"/>
              <a:t>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Amendment, he reasoned, only applied when a defendant was “</a:t>
            </a:r>
            <a:r>
              <a:rPr lang="en-US" sz="2400" dirty="0"/>
              <a:t>compelled </a:t>
            </a:r>
            <a:r>
              <a:rPr lang="en-US" sz="2400" dirty="0" smtClean="0"/>
              <a:t>. . . to </a:t>
            </a:r>
            <a:r>
              <a:rPr lang="en-US" sz="2400" dirty="0"/>
              <a:t>be a witness against </a:t>
            </a:r>
            <a:r>
              <a:rPr lang="en-US" sz="2400" dirty="0" smtClean="0"/>
              <a:t>himself.”</a:t>
            </a:r>
          </a:p>
          <a:p>
            <a:r>
              <a:rPr lang="en-US" sz="2400" dirty="0" smtClean="0"/>
              <a:t>No one had “compelled” Olmstead to talk on the phone, so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 was not relevant.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Supreme Court Rules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21644" r="10776" b="13666"/>
          <a:stretch/>
        </p:blipFill>
        <p:spPr>
          <a:xfrm>
            <a:off x="6358745" y="2372264"/>
            <a:ext cx="2156605" cy="258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996" y="5029200"/>
            <a:ext cx="27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Justice William Howard Taft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91" y="1937767"/>
            <a:ext cx="6263854" cy="5032375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Most of Taft’s opinion focused on the 4</a:t>
            </a:r>
            <a:r>
              <a:rPr lang="en-US" sz="2400" baseline="30000" dirty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 Amendment.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Taft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noted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that the Amendment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mentioned the security of “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persons, houses, papers, and effects,”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but not conversations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wiretaps did not involve a physical search of Olmstead’s house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body,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or belongings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Taft argued the Amendment could not be stretched “</a:t>
            </a:r>
            <a:r>
              <a:rPr lang="en-US" sz="2400" dirty="0">
                <a:ea typeface="Calibri" panose="020F0502020204030204" pitchFamily="34" charset="0"/>
              </a:rPr>
              <a:t>to include telephone wires reaching to the whole world from </a:t>
            </a:r>
            <a:r>
              <a:rPr lang="en-US" sz="2400" dirty="0" smtClean="0">
                <a:ea typeface="Calibri" panose="020F0502020204030204" pitchFamily="34" charset="0"/>
              </a:rPr>
              <a:t>[Olmstead’s] </a:t>
            </a:r>
            <a:r>
              <a:rPr lang="en-US" sz="2400" dirty="0">
                <a:ea typeface="Calibri" panose="020F0502020204030204" pitchFamily="34" charset="0"/>
              </a:rPr>
              <a:t>house or office</a:t>
            </a:r>
            <a:r>
              <a:rPr lang="en-US" sz="2400" dirty="0" smtClean="0">
                <a:ea typeface="Calibri" panose="020F0502020204030204" pitchFamily="34" charset="0"/>
              </a:rPr>
              <a:t>.”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Supreme Court Rules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21644" r="10776" b="13666"/>
          <a:stretch/>
        </p:blipFill>
        <p:spPr>
          <a:xfrm>
            <a:off x="6358745" y="2372264"/>
            <a:ext cx="2156605" cy="258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996" y="5029200"/>
            <a:ext cx="27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Justice William Howard Taft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86" y="1989528"/>
            <a:ext cx="6142008" cy="43668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4 dissenting justices wrote separate opinions.</a:t>
            </a:r>
          </a:p>
          <a:p>
            <a:r>
              <a:rPr lang="en-US" sz="2800" dirty="0" smtClean="0"/>
              <a:t>The most significant of these was Justice Louis Brandeis’.</a:t>
            </a:r>
          </a:p>
          <a:p>
            <a:r>
              <a:rPr lang="en-US" sz="2800" dirty="0" smtClean="0"/>
              <a:t>In 1890, Brandeis had co-written </a:t>
            </a:r>
            <a:r>
              <a:rPr lang="en-US" sz="2800" dirty="0" smtClean="0"/>
              <a:t>an influential article supporting </a:t>
            </a:r>
            <a:r>
              <a:rPr lang="en-US" sz="2800" dirty="0" smtClean="0"/>
              <a:t>a legal right to privacy.</a:t>
            </a:r>
          </a:p>
          <a:p>
            <a:r>
              <a:rPr lang="en-US" sz="2800" dirty="0" smtClean="0"/>
              <a:t>In </a:t>
            </a:r>
            <a:r>
              <a:rPr lang="en-US" sz="2800" i="1" dirty="0" smtClean="0"/>
              <a:t>Olmstead</a:t>
            </a:r>
            <a:r>
              <a:rPr lang="en-US" sz="2800" dirty="0" smtClean="0"/>
              <a:t>, </a:t>
            </a:r>
            <a:r>
              <a:rPr lang="en-US" sz="2800" dirty="0" smtClean="0"/>
              <a:t>he argued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Amendments protected that right.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Brandeis Dissents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93" y="1825625"/>
            <a:ext cx="2450276" cy="347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2393" y="5382883"/>
            <a:ext cx="245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Justice Louis D. Brandeis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85" y="1817714"/>
            <a:ext cx="6142008" cy="4633886"/>
          </a:xfrm>
        </p:spPr>
        <p:txBody>
          <a:bodyPr>
            <a:noAutofit/>
          </a:bodyPr>
          <a:lstStyle/>
          <a:p>
            <a:pPr lvl="0"/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Brandeis stressed that the Constitution should be read flexibly.</a:t>
            </a:r>
          </a:p>
          <a:p>
            <a:r>
              <a:rPr lang="en-US" sz="2600" dirty="0" smtClean="0"/>
              <a:t>He argued the amendments were designed to protect broad principles, not to regulate specific conduct.</a:t>
            </a:r>
          </a:p>
          <a:p>
            <a:r>
              <a:rPr lang="en-US" sz="2600" dirty="0" smtClean="0"/>
              <a:t>The Constitution had to adapt to developments its framers could not have foreseen, including the telephone.</a:t>
            </a:r>
          </a:p>
          <a:p>
            <a:pPr lvl="0"/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He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also argued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evidence related to the wiretaps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should not have been used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because its collection violated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state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law.</a:t>
            </a:r>
            <a:endParaRPr lang="en-US" sz="2600" dirty="0">
              <a:solidFill>
                <a:srgbClr val="5B9BD5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Brandeis Dissents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93" y="1825625"/>
            <a:ext cx="2450276" cy="347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2393" y="5382883"/>
            <a:ext cx="245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Justice Louis D. Brandeis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022" y="1768414"/>
            <a:ext cx="6319928" cy="480491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National prohibition ended with the ratification of 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Amendment in 1933.</a:t>
            </a:r>
          </a:p>
          <a:p>
            <a:r>
              <a:rPr lang="en-US" sz="2800" dirty="0" smtClean="0"/>
              <a:t>Brandeis’ view of right to privacy under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Amendments laid the groundwork for many later cases.</a:t>
            </a:r>
          </a:p>
          <a:p>
            <a:r>
              <a:rPr lang="en-US" sz="2800" dirty="0" smtClean="0"/>
              <a:t>In </a:t>
            </a:r>
            <a:r>
              <a:rPr lang="en-US" sz="2800" i="1" dirty="0" smtClean="0"/>
              <a:t>Katz v. United States </a:t>
            </a:r>
            <a:r>
              <a:rPr lang="en-US" sz="2800" dirty="0" smtClean="0"/>
              <a:t>(1967), the Supreme Court overturned </a:t>
            </a:r>
            <a:r>
              <a:rPr lang="en-US" sz="2800" i="1" dirty="0" smtClean="0"/>
              <a:t>Olmstead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Privacy rights have played an increasingly important role in </a:t>
            </a:r>
            <a:r>
              <a:rPr lang="en-US" sz="2800" dirty="0" smtClean="0"/>
              <a:t>many other </a:t>
            </a:r>
            <a:r>
              <a:rPr lang="en-US" sz="2800" dirty="0" smtClean="0"/>
              <a:t>areas of the law, including reproductive rights.</a:t>
            </a:r>
          </a:p>
          <a:p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Aftermath and Legacy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[Official portraits of the 1976 U.S. Supreme Court: Justice Potter Stewart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10070" r="2920" b="9128"/>
          <a:stretch/>
        </p:blipFill>
        <p:spPr bwMode="auto">
          <a:xfrm>
            <a:off x="6352275" y="2432000"/>
            <a:ext cx="2412161" cy="25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2275" y="5088934"/>
            <a:ext cx="241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Justice Potter Stewart wrote the decision overturning Olmstead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68" y="1890623"/>
            <a:ext cx="5924785" cy="48308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Groups of social reformers sought to ban alcohol throughout the 19</a:t>
            </a:r>
            <a:r>
              <a:rPr lang="en-US" sz="2800" baseline="30000" dirty="0" smtClean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 and early 20</a:t>
            </a:r>
            <a:r>
              <a:rPr lang="en-US" sz="2800" baseline="30000" dirty="0" smtClean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 centuries.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These efforts gathered momentum in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Progressive Era (circa 1890s-1920s).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Progressives emphasized the social causes of problems like disease, broken homes, and crime.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Alcohol was a leading cause of all these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issues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National Prohibition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5"/>
          <a:stretch/>
        </p:blipFill>
        <p:spPr>
          <a:xfrm>
            <a:off x="6426876" y="1890624"/>
            <a:ext cx="2388332" cy="2836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0850" y="4873925"/>
            <a:ext cx="32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1917 campaign for the 18</a:t>
            </a:r>
            <a:r>
              <a:rPr lang="en-US" sz="12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 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68" y="1821612"/>
            <a:ext cx="5924785" cy="483085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Several states and counties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prohibited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alcohol in the Progressive Era.</a:t>
            </a: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The 18</a:t>
            </a:r>
            <a:r>
              <a:rPr lang="en-US" sz="2800" baseline="30000" dirty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 Amendment was ratified in 1919 and became effective in 1920.</a:t>
            </a: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It banned “the manufacture, sale, or transportation of intoxicating liquors” nationwide.</a:t>
            </a: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The Amendment gave the state and federal governments joint power to administer prohibition.</a:t>
            </a:r>
          </a:p>
          <a:p>
            <a:endParaRPr lang="en-US" sz="28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National Prohibition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5"/>
          <a:stretch/>
        </p:blipFill>
        <p:spPr>
          <a:xfrm>
            <a:off x="6426876" y="1890624"/>
            <a:ext cx="2388332" cy="2836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0850" y="4873925"/>
            <a:ext cx="32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1917 campaign for the 18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Amendment 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34" y="1932317"/>
            <a:ext cx="5503654" cy="415838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federal government took on most of the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work of enforcing prohibition.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Volstead Act (1919) imposed federal criminal penalties for alcohol offenses.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As a result, the workload of the federal courts increased rapidly over the 1920s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Federal investigators gained significantly more power.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More work for the Federal System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8" y="2208361"/>
            <a:ext cx="3355674" cy="2360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5779698" y="4790545"/>
            <a:ext cx="335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criminal caseloads increased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prohibition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www.fjc.gov/history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92" y="2075770"/>
            <a:ext cx="6475202" cy="3917705"/>
          </a:xfrm>
        </p:spPr>
        <p:txBody>
          <a:bodyPr>
            <a:noAutofit/>
          </a:bodyPr>
          <a:lstStyle/>
          <a:p>
            <a:r>
              <a:rPr lang="en-US" sz="2700" dirty="0" smtClean="0"/>
              <a:t>Most Americans obeyed prohibition more closely than some popular depictions suggest.</a:t>
            </a:r>
          </a:p>
          <a:p>
            <a:r>
              <a:rPr lang="en-US" sz="2700" dirty="0" smtClean="0"/>
              <a:t>However, there was still a considerable demand for illegal alcohol.</a:t>
            </a:r>
          </a:p>
          <a:p>
            <a:r>
              <a:rPr lang="en-US" sz="2700" dirty="0" smtClean="0"/>
              <a:t>This created an incentive for criminals to manufacture and sell “bootlegged” liquor.</a:t>
            </a:r>
          </a:p>
          <a:p>
            <a:r>
              <a:rPr lang="en-US" sz="2700" dirty="0" smtClean="0"/>
              <a:t>Alcohol-related violence was widespread in </a:t>
            </a:r>
            <a:r>
              <a:rPr lang="en-US" sz="2700" dirty="0" smtClean="0"/>
              <a:t>cities </a:t>
            </a:r>
            <a:r>
              <a:rPr lang="en-US" sz="2700" dirty="0" smtClean="0"/>
              <a:t>like Chicago.</a:t>
            </a: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Organized Crime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527" t="7366" r="47940" b="12013"/>
          <a:stretch/>
        </p:blipFill>
        <p:spPr>
          <a:xfrm>
            <a:off x="6570094" y="2363637"/>
            <a:ext cx="2057400" cy="2889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3162" y="5331204"/>
            <a:ext cx="25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Capone built a crime empire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illegal alcohol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17" y="1923691"/>
            <a:ext cx="5934973" cy="51272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Roy Olmstead was one the leading “bootleggers” </a:t>
            </a:r>
            <a:r>
              <a:rPr lang="en-US" sz="2800" dirty="0" smtClean="0"/>
              <a:t>in </a:t>
            </a:r>
            <a:r>
              <a:rPr lang="en-US" sz="2800" dirty="0" smtClean="0"/>
              <a:t>the </a:t>
            </a:r>
            <a:r>
              <a:rPr lang="en-US" sz="2800" dirty="0" smtClean="0"/>
              <a:t>northwest.</a:t>
            </a:r>
            <a:endParaRPr lang="en-US" sz="2800" dirty="0" smtClean="0"/>
          </a:p>
          <a:p>
            <a:r>
              <a:rPr lang="en-US" sz="2800" dirty="0" smtClean="0"/>
              <a:t>Olmstead was a former Seattle police officer.</a:t>
            </a:r>
          </a:p>
          <a:p>
            <a:r>
              <a:rPr lang="en-US" sz="2800" dirty="0" smtClean="0"/>
              <a:t>He left the force in disgrace after pleading guilty to a minor alcohol charge.</a:t>
            </a:r>
          </a:p>
          <a:p>
            <a:r>
              <a:rPr lang="en-US" sz="2800" dirty="0" smtClean="0"/>
              <a:t>He then built a large criminal organization.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Roy Olmstead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59" b="9346"/>
          <a:stretch/>
        </p:blipFill>
        <p:spPr>
          <a:xfrm>
            <a:off x="6132245" y="2165230"/>
            <a:ext cx="2762366" cy="281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2245" y="5184476"/>
            <a:ext cx="27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 Olmstead with his wife Elise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Museum of History and Industry, Seattle Washington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17" y="2242869"/>
            <a:ext cx="5934973" cy="5127266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His gang illegally imported alcohol from Canada on ships supposedly bound for Mexico.</a:t>
            </a: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Olmstead’s gang was bigger and better funded than the group of federal agents investigating him.</a:t>
            </a: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His police contacts also helped him avoid detection and capture.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Roy Olmstead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59" b="9346"/>
          <a:stretch/>
        </p:blipFill>
        <p:spPr>
          <a:xfrm>
            <a:off x="6132245" y="2165230"/>
            <a:ext cx="2762366" cy="281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2245" y="5184476"/>
            <a:ext cx="27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 Olmstead with his wife Elise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Museum of History and Industry, Seattle Washington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404" y="1749488"/>
            <a:ext cx="6392173" cy="49719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Federal agents wiretapped Olmstead’s home and office phones to gather evidence.</a:t>
            </a:r>
          </a:p>
          <a:p>
            <a:r>
              <a:rPr lang="en-US" sz="2400" dirty="0" smtClean="0"/>
              <a:t>Wiretapping was illegal in Washington state.</a:t>
            </a:r>
          </a:p>
          <a:p>
            <a:r>
              <a:rPr lang="en-US" sz="2400" dirty="0" smtClean="0"/>
              <a:t>An informant told Olmstead about the wiretaps and offered him the transcripts of the conversations for a fee.</a:t>
            </a:r>
          </a:p>
          <a:p>
            <a:r>
              <a:rPr lang="en-US" sz="2400" dirty="0" smtClean="0"/>
              <a:t>Olmstead refused, believing such evidence would be inadmissible in </a:t>
            </a:r>
            <a:r>
              <a:rPr lang="en-US" sz="2400" dirty="0" smtClean="0"/>
              <a:t>court.</a:t>
            </a: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In 1924, federal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authorities arrested Olmstead and dozens of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others.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They used information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from Canadian police in conjunction with evidence from 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wiretaps.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Wiretaps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16" t="11509" r="5782" b="6335"/>
          <a:stretch/>
        </p:blipFill>
        <p:spPr>
          <a:xfrm>
            <a:off x="6417180" y="2248320"/>
            <a:ext cx="2400375" cy="274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7180" y="5125044"/>
            <a:ext cx="240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95" y="1375950"/>
            <a:ext cx="6012611" cy="534552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Olmstead was tried in the U.S. District Court for the Western District of Washington.</a:t>
            </a:r>
          </a:p>
          <a:p>
            <a:r>
              <a:rPr lang="en-US" sz="2400" dirty="0" smtClean="0">
                <a:ea typeface="Calibri" panose="020F0502020204030204" pitchFamily="34" charset="0"/>
              </a:rPr>
              <a:t>At </a:t>
            </a:r>
            <a:r>
              <a:rPr lang="en-US" sz="2400" dirty="0">
                <a:ea typeface="Calibri" panose="020F0502020204030204" pitchFamily="34" charset="0"/>
              </a:rPr>
              <a:t>trial, </a:t>
            </a:r>
            <a:r>
              <a:rPr lang="en-US" sz="2400" dirty="0" smtClean="0">
                <a:ea typeface="Calibri" panose="020F0502020204030204" pitchFamily="34" charset="0"/>
              </a:rPr>
              <a:t>witnesses </a:t>
            </a:r>
            <a:r>
              <a:rPr lang="en-US" sz="2400" dirty="0">
                <a:ea typeface="Calibri" panose="020F0502020204030204" pitchFamily="34" charset="0"/>
              </a:rPr>
              <a:t>used </a:t>
            </a:r>
            <a:r>
              <a:rPr lang="en-US" sz="2400" dirty="0" smtClean="0">
                <a:ea typeface="Calibri" panose="020F0502020204030204" pitchFamily="34" charset="0"/>
              </a:rPr>
              <a:t>the transcripts of wiretapped conversations </a:t>
            </a:r>
            <a:r>
              <a:rPr lang="en-US" sz="2400" dirty="0">
                <a:ea typeface="Calibri" panose="020F0502020204030204" pitchFamily="34" charset="0"/>
              </a:rPr>
              <a:t>to refresh their </a:t>
            </a:r>
            <a:r>
              <a:rPr lang="en-US" sz="2400" dirty="0" smtClean="0">
                <a:ea typeface="Calibri" panose="020F0502020204030204" pitchFamily="34" charset="0"/>
              </a:rPr>
              <a:t>recollections.</a:t>
            </a:r>
          </a:p>
          <a:p>
            <a:r>
              <a:rPr lang="en-US" sz="2400" dirty="0" smtClean="0">
                <a:ea typeface="Calibri" panose="020F0502020204030204" pitchFamily="34" charset="0"/>
              </a:rPr>
              <a:t>District </a:t>
            </a:r>
            <a:r>
              <a:rPr lang="en-US" sz="2400" dirty="0">
                <a:ea typeface="Calibri" panose="020F0502020204030204" pitchFamily="34" charset="0"/>
              </a:rPr>
              <a:t>Judge Jeremiah </a:t>
            </a:r>
            <a:r>
              <a:rPr lang="en-US" sz="2400" dirty="0" err="1">
                <a:ea typeface="Calibri" panose="020F0502020204030204" pitchFamily="34" charset="0"/>
              </a:rPr>
              <a:t>Neterer</a:t>
            </a:r>
            <a:r>
              <a:rPr lang="en-US" sz="2400" dirty="0">
                <a:ea typeface="Calibri" panose="020F0502020204030204" pitchFamily="34" charset="0"/>
              </a:rPr>
              <a:t> permitted the admission of records and </a:t>
            </a:r>
            <a:r>
              <a:rPr lang="en-US" sz="2400" dirty="0" smtClean="0">
                <a:ea typeface="Calibri" panose="020F0502020204030204" pitchFamily="34" charset="0"/>
              </a:rPr>
              <a:t>other evidence </a:t>
            </a:r>
            <a:r>
              <a:rPr lang="en-US" sz="2400" dirty="0">
                <a:ea typeface="Calibri" panose="020F0502020204030204" pitchFamily="34" charset="0"/>
              </a:rPr>
              <a:t>obtained </a:t>
            </a:r>
            <a:r>
              <a:rPr lang="en-US" sz="2400" dirty="0" smtClean="0">
                <a:ea typeface="Calibri" panose="020F0502020204030204" pitchFamily="34" charset="0"/>
              </a:rPr>
              <a:t>via </a:t>
            </a:r>
            <a:r>
              <a:rPr lang="en-US" sz="2400" dirty="0" smtClean="0">
                <a:ea typeface="Calibri" panose="020F0502020204030204" pitchFamily="34" charset="0"/>
              </a:rPr>
              <a:t>the </a:t>
            </a:r>
            <a:r>
              <a:rPr lang="en-US" sz="2400" dirty="0">
                <a:ea typeface="Calibri" panose="020F0502020204030204" pitchFamily="34" charset="0"/>
              </a:rPr>
              <a:t>wiretaps</a:t>
            </a:r>
            <a:r>
              <a:rPr lang="en-US" sz="2400" dirty="0" smtClean="0">
                <a:ea typeface="Calibri" panose="020F0502020204030204" pitchFamily="34" charset="0"/>
              </a:rPr>
              <a:t>. </a:t>
            </a:r>
          </a:p>
          <a:p>
            <a:r>
              <a:rPr lang="en-US" sz="2400" dirty="0" smtClean="0">
                <a:ea typeface="Calibri" panose="020F0502020204030204" pitchFamily="34" charset="0"/>
              </a:rPr>
              <a:t>Olmstead </a:t>
            </a:r>
            <a:r>
              <a:rPr lang="en-US" sz="2400" dirty="0">
                <a:ea typeface="Calibri" panose="020F0502020204030204" pitchFamily="34" charset="0"/>
              </a:rPr>
              <a:t>was convicted and sentenced to four years imprisonment and an $8,000 fine.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Trial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21" t="26137" r="12796" b="9082"/>
          <a:stretch/>
        </p:blipFill>
        <p:spPr>
          <a:xfrm>
            <a:off x="6287036" y="1958197"/>
            <a:ext cx="2434270" cy="257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2007" y="4623758"/>
            <a:ext cx="285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Judge Jeremiah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Neterer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U.S. District Court for the Western District of Washington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4998</TotalTime>
  <Words>1153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1_Office Theme</vt:lpstr>
      <vt:lpstr>Olmstead v. United States</vt:lpstr>
      <vt:lpstr>National Prohibition</vt:lpstr>
      <vt:lpstr>National Prohibition</vt:lpstr>
      <vt:lpstr>More work for the Federal System</vt:lpstr>
      <vt:lpstr>Organized Crime</vt:lpstr>
      <vt:lpstr>Roy Olmstead</vt:lpstr>
      <vt:lpstr>Roy Olmstead</vt:lpstr>
      <vt:lpstr>Wiretaps</vt:lpstr>
      <vt:lpstr>The Trial</vt:lpstr>
      <vt:lpstr>Court of Appeals</vt:lpstr>
      <vt:lpstr>Court of Appeals</vt:lpstr>
      <vt:lpstr>The Supreme Court Rules</vt:lpstr>
      <vt:lpstr>The Supreme Court Rules</vt:lpstr>
      <vt:lpstr>Brandeis Dissents</vt:lpstr>
      <vt:lpstr>Brandeis Dissents</vt:lpstr>
      <vt:lpstr>Aftermath and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149</cp:revision>
  <dcterms:created xsi:type="dcterms:W3CDTF">2016-03-28T16:08:13Z</dcterms:created>
  <dcterms:modified xsi:type="dcterms:W3CDTF">2018-02-15T17:57:58Z</dcterms:modified>
</cp:coreProperties>
</file>