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56" r:id="rId2"/>
    <p:sldId id="257" r:id="rId3"/>
    <p:sldId id="259" r:id="rId4"/>
    <p:sldId id="261" r:id="rId5"/>
    <p:sldId id="260" r:id="rId6"/>
    <p:sldId id="275" r:id="rId7"/>
    <p:sldId id="263" r:id="rId8"/>
    <p:sldId id="271" r:id="rId9"/>
    <p:sldId id="265" r:id="rId10"/>
    <p:sldId id="267" r:id="rId11"/>
    <p:sldId id="268" r:id="rId12"/>
    <p:sldId id="278" r:id="rId13"/>
    <p:sldId id="270" r:id="rId14"/>
    <p:sldId id="277"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74"/>
  </p:normalViewPr>
  <p:slideViewPr>
    <p:cSldViewPr snapToGrid="0" snapToObjects="1">
      <p:cViewPr varScale="1">
        <p:scale>
          <a:sx n="111" d="100"/>
          <a:sy n="111" d="100"/>
        </p:scale>
        <p:origin x="15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078BE-B33F-4A00-B2A7-88A36167E3D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8547C885-6E32-43F3-9198-28DA53650F90}">
      <dgm:prSet phldrT="[Text]"/>
      <dgm:spPr>
        <a:solidFill>
          <a:srgbClr val="FFC000">
            <a:alpha val="90000"/>
          </a:srgbClr>
        </a:solidFill>
      </dgm:spPr>
      <dgm:t>
        <a:bodyPr/>
        <a:lstStyle/>
        <a:p>
          <a:r>
            <a:rPr lang="en-US" dirty="0" smtClean="0">
              <a:solidFill>
                <a:schemeClr val="accent1">
                  <a:lumMod val="50000"/>
                </a:schemeClr>
              </a:solidFill>
            </a:rPr>
            <a:t>STONE</a:t>
          </a:r>
          <a:endParaRPr lang="en-US" dirty="0">
            <a:solidFill>
              <a:schemeClr val="accent1">
                <a:lumMod val="50000"/>
              </a:schemeClr>
            </a:solidFill>
          </a:endParaRPr>
        </a:p>
      </dgm:t>
    </dgm:pt>
    <dgm:pt modelId="{468E19EB-0239-4B16-A1AB-E2720D363AAC}" type="parTrans" cxnId="{AE5D77C9-A481-4955-B652-0C045858D944}">
      <dgm:prSet/>
      <dgm:spPr/>
      <dgm:t>
        <a:bodyPr/>
        <a:lstStyle/>
        <a:p>
          <a:endParaRPr lang="en-US"/>
        </a:p>
      </dgm:t>
    </dgm:pt>
    <dgm:pt modelId="{729EB580-9E16-455A-BFEF-6BD955B88FF9}" type="sibTrans" cxnId="{AE5D77C9-A481-4955-B652-0C045858D944}">
      <dgm:prSet/>
      <dgm:spPr/>
      <dgm:t>
        <a:bodyPr/>
        <a:lstStyle/>
        <a:p>
          <a:endParaRPr lang="en-US"/>
        </a:p>
      </dgm:t>
    </dgm:pt>
    <dgm:pt modelId="{6A37BBBE-5523-4FBF-AC21-7F8745F4DF21}">
      <dgm:prSet phldrT="[Text]"/>
      <dgm:spPr/>
      <dgm:t>
        <a:bodyPr/>
        <a:lstStyle/>
        <a:p>
          <a:r>
            <a:rPr lang="en-US" dirty="0" smtClean="0"/>
            <a:t>Fairness</a:t>
          </a:r>
          <a:endParaRPr lang="en-US" dirty="0"/>
        </a:p>
      </dgm:t>
    </dgm:pt>
    <dgm:pt modelId="{A559B8E1-29D7-4D30-888D-41E4E7C924D6}" type="parTrans" cxnId="{0F021E1C-4DCA-40AD-9DB3-DA0EE309BBA7}">
      <dgm:prSet/>
      <dgm:spPr/>
      <dgm:t>
        <a:bodyPr/>
        <a:lstStyle/>
        <a:p>
          <a:endParaRPr lang="en-US"/>
        </a:p>
      </dgm:t>
    </dgm:pt>
    <dgm:pt modelId="{0BD6B555-031C-4F7B-B1B1-756EFD473492}" type="sibTrans" cxnId="{0F021E1C-4DCA-40AD-9DB3-DA0EE309BBA7}">
      <dgm:prSet/>
      <dgm:spPr/>
      <dgm:t>
        <a:bodyPr/>
        <a:lstStyle/>
        <a:p>
          <a:endParaRPr lang="en-US"/>
        </a:p>
      </dgm:t>
    </dgm:pt>
    <dgm:pt modelId="{838CA309-4FC2-4FFE-BAD9-0C242CADDED0}">
      <dgm:prSet phldrT="[Text]"/>
      <dgm:spPr/>
      <dgm:t>
        <a:bodyPr/>
        <a:lstStyle/>
        <a:p>
          <a:r>
            <a:rPr lang="en-US" dirty="0" smtClean="0"/>
            <a:t>Fundamental Liberties</a:t>
          </a:r>
          <a:endParaRPr lang="en-US" dirty="0"/>
        </a:p>
      </dgm:t>
    </dgm:pt>
    <dgm:pt modelId="{11712D2C-322D-4783-9BD9-B79FDE106004}" type="parTrans" cxnId="{74BEF44A-073C-40A3-B987-76F0A346555F}">
      <dgm:prSet/>
      <dgm:spPr/>
      <dgm:t>
        <a:bodyPr/>
        <a:lstStyle/>
        <a:p>
          <a:endParaRPr lang="en-US"/>
        </a:p>
      </dgm:t>
    </dgm:pt>
    <dgm:pt modelId="{93DBCFA8-84FE-4146-8625-607C05E7F195}" type="sibTrans" cxnId="{74BEF44A-073C-40A3-B987-76F0A346555F}">
      <dgm:prSet/>
      <dgm:spPr/>
      <dgm:t>
        <a:bodyPr/>
        <a:lstStyle/>
        <a:p>
          <a:endParaRPr lang="en-US"/>
        </a:p>
      </dgm:t>
    </dgm:pt>
    <dgm:pt modelId="{69EBAEB3-1AC5-48F3-88E1-944E301C4F5B}">
      <dgm:prSet phldrT="[Text]"/>
      <dgm:spPr>
        <a:solidFill>
          <a:srgbClr val="FFC000">
            <a:alpha val="90000"/>
          </a:srgbClr>
        </a:solidFill>
      </dgm:spPr>
      <dgm:t>
        <a:bodyPr/>
        <a:lstStyle/>
        <a:p>
          <a:r>
            <a:rPr lang="en-US" dirty="0" smtClean="0">
              <a:solidFill>
                <a:schemeClr val="accent1">
                  <a:lumMod val="50000"/>
                </a:schemeClr>
              </a:solidFill>
            </a:rPr>
            <a:t>FRANKFURTER</a:t>
          </a:r>
          <a:endParaRPr lang="en-US" dirty="0">
            <a:solidFill>
              <a:schemeClr val="accent1">
                <a:lumMod val="50000"/>
              </a:schemeClr>
            </a:solidFill>
          </a:endParaRPr>
        </a:p>
      </dgm:t>
    </dgm:pt>
    <dgm:pt modelId="{0A1EBB94-27AD-4484-8118-9695E408BA64}" type="parTrans" cxnId="{D4DDB299-2B7E-4AB0-82DA-6D58232EDB31}">
      <dgm:prSet/>
      <dgm:spPr/>
      <dgm:t>
        <a:bodyPr/>
        <a:lstStyle/>
        <a:p>
          <a:endParaRPr lang="en-US"/>
        </a:p>
      </dgm:t>
    </dgm:pt>
    <dgm:pt modelId="{3FD7ED93-72B0-448F-918A-C055CAEA2889}" type="sibTrans" cxnId="{D4DDB299-2B7E-4AB0-82DA-6D58232EDB31}">
      <dgm:prSet/>
      <dgm:spPr/>
      <dgm:t>
        <a:bodyPr/>
        <a:lstStyle/>
        <a:p>
          <a:endParaRPr lang="en-US"/>
        </a:p>
      </dgm:t>
    </dgm:pt>
    <dgm:pt modelId="{B00C5F5F-23DD-4ADB-A93A-C0ED26AA5544}">
      <dgm:prSet phldrT="[Text]"/>
      <dgm:spPr/>
      <dgm:t>
        <a:bodyPr/>
        <a:lstStyle/>
        <a:p>
          <a:r>
            <a:rPr lang="en-US" dirty="0" smtClean="0"/>
            <a:t>Judicial Restraint</a:t>
          </a:r>
          <a:endParaRPr lang="en-US" dirty="0"/>
        </a:p>
      </dgm:t>
    </dgm:pt>
    <dgm:pt modelId="{374E14FC-DAF7-4847-B9F9-AEDEFAA8221A}" type="parTrans" cxnId="{93304EB5-AFC1-45EA-9430-40AC0F189ACE}">
      <dgm:prSet/>
      <dgm:spPr/>
      <dgm:t>
        <a:bodyPr/>
        <a:lstStyle/>
        <a:p>
          <a:endParaRPr lang="en-US"/>
        </a:p>
      </dgm:t>
    </dgm:pt>
    <dgm:pt modelId="{ED395F20-4DB9-4B4E-AC3E-8C01DBD32090}" type="sibTrans" cxnId="{93304EB5-AFC1-45EA-9430-40AC0F189ACE}">
      <dgm:prSet/>
      <dgm:spPr/>
      <dgm:t>
        <a:bodyPr/>
        <a:lstStyle/>
        <a:p>
          <a:endParaRPr lang="en-US"/>
        </a:p>
      </dgm:t>
    </dgm:pt>
    <dgm:pt modelId="{28D1C6E8-BA4D-47F1-AC19-E260C7AD50C6}">
      <dgm:prSet phldrT="[Text]"/>
      <dgm:spPr/>
      <dgm:t>
        <a:bodyPr/>
        <a:lstStyle/>
        <a:p>
          <a:r>
            <a:rPr lang="en-US" dirty="0" smtClean="0"/>
            <a:t>Patriotism and Unity</a:t>
          </a:r>
          <a:endParaRPr lang="en-US" dirty="0"/>
        </a:p>
      </dgm:t>
    </dgm:pt>
    <dgm:pt modelId="{C38A9C03-1D81-408B-BCAD-DE07614E0872}" type="parTrans" cxnId="{E13CA134-4B5E-4D94-911F-85C88420E209}">
      <dgm:prSet/>
      <dgm:spPr/>
      <dgm:t>
        <a:bodyPr/>
        <a:lstStyle/>
        <a:p>
          <a:endParaRPr lang="en-US"/>
        </a:p>
      </dgm:t>
    </dgm:pt>
    <dgm:pt modelId="{B79D569A-B065-4797-BFC9-9466850901C6}" type="sibTrans" cxnId="{E13CA134-4B5E-4D94-911F-85C88420E209}">
      <dgm:prSet/>
      <dgm:spPr/>
      <dgm:t>
        <a:bodyPr/>
        <a:lstStyle/>
        <a:p>
          <a:endParaRPr lang="en-US"/>
        </a:p>
      </dgm:t>
    </dgm:pt>
    <dgm:pt modelId="{D6E71E40-6F4C-406C-AC36-A92EAEBCFB3C}">
      <dgm:prSet phldrT="[Text]"/>
      <dgm:spPr/>
      <dgm:t>
        <a:bodyPr/>
        <a:lstStyle/>
        <a:p>
          <a:r>
            <a:rPr lang="en-US" dirty="0" smtClean="0"/>
            <a:t>Majority Rule</a:t>
          </a:r>
          <a:endParaRPr lang="en-US" dirty="0"/>
        </a:p>
      </dgm:t>
    </dgm:pt>
    <dgm:pt modelId="{3C4A5F7E-B406-4F4F-937D-2EB8858A14E8}" type="parTrans" cxnId="{9C248F9B-4DF0-4E74-BB2E-8783D50D0A57}">
      <dgm:prSet/>
      <dgm:spPr/>
      <dgm:t>
        <a:bodyPr/>
        <a:lstStyle/>
        <a:p>
          <a:endParaRPr lang="en-US"/>
        </a:p>
      </dgm:t>
    </dgm:pt>
    <dgm:pt modelId="{F68383EB-33A3-4CD1-8E2B-52D2E6489F69}" type="sibTrans" cxnId="{9C248F9B-4DF0-4E74-BB2E-8783D50D0A57}">
      <dgm:prSet/>
      <dgm:spPr/>
      <dgm:t>
        <a:bodyPr/>
        <a:lstStyle/>
        <a:p>
          <a:endParaRPr lang="en-US"/>
        </a:p>
      </dgm:t>
    </dgm:pt>
    <dgm:pt modelId="{BA4AAEE9-81A4-441D-816F-08B9198D55CF}" type="pres">
      <dgm:prSet presAssocID="{961078BE-B33F-4A00-B2A7-88A36167E3D8}" presName="outerComposite" presStyleCnt="0">
        <dgm:presLayoutVars>
          <dgm:chMax val="2"/>
          <dgm:animLvl val="lvl"/>
          <dgm:resizeHandles val="exact"/>
        </dgm:presLayoutVars>
      </dgm:prSet>
      <dgm:spPr/>
      <dgm:t>
        <a:bodyPr/>
        <a:lstStyle/>
        <a:p>
          <a:endParaRPr lang="en-US"/>
        </a:p>
      </dgm:t>
    </dgm:pt>
    <dgm:pt modelId="{182F661C-9C6A-43F5-A49B-A7D8F71F4855}" type="pres">
      <dgm:prSet presAssocID="{961078BE-B33F-4A00-B2A7-88A36167E3D8}" presName="dummyMaxCanvas" presStyleCnt="0"/>
      <dgm:spPr/>
    </dgm:pt>
    <dgm:pt modelId="{324AE905-02F9-42D3-BD81-B8F12CAC548E}" type="pres">
      <dgm:prSet presAssocID="{961078BE-B33F-4A00-B2A7-88A36167E3D8}" presName="parentComposite" presStyleCnt="0"/>
      <dgm:spPr/>
    </dgm:pt>
    <dgm:pt modelId="{F8A02D8F-A937-4BF6-95B6-B1437C00F944}" type="pres">
      <dgm:prSet presAssocID="{961078BE-B33F-4A00-B2A7-88A36167E3D8}" presName="parent1" presStyleLbl="alignAccFollowNode1" presStyleIdx="0" presStyleCnt="4">
        <dgm:presLayoutVars>
          <dgm:chMax val="4"/>
        </dgm:presLayoutVars>
      </dgm:prSet>
      <dgm:spPr/>
      <dgm:t>
        <a:bodyPr/>
        <a:lstStyle/>
        <a:p>
          <a:endParaRPr lang="en-US"/>
        </a:p>
      </dgm:t>
    </dgm:pt>
    <dgm:pt modelId="{D7A69091-8274-4ACE-9CA1-C4132AD60587}" type="pres">
      <dgm:prSet presAssocID="{961078BE-B33F-4A00-B2A7-88A36167E3D8}" presName="parent2" presStyleLbl="alignAccFollowNode1" presStyleIdx="1" presStyleCnt="4">
        <dgm:presLayoutVars>
          <dgm:chMax val="4"/>
        </dgm:presLayoutVars>
      </dgm:prSet>
      <dgm:spPr/>
      <dgm:t>
        <a:bodyPr/>
        <a:lstStyle/>
        <a:p>
          <a:endParaRPr lang="en-US"/>
        </a:p>
      </dgm:t>
    </dgm:pt>
    <dgm:pt modelId="{0CD6B65B-8FE2-4986-9787-A7B484A8A209}" type="pres">
      <dgm:prSet presAssocID="{961078BE-B33F-4A00-B2A7-88A36167E3D8}" presName="childrenComposite" presStyleCnt="0"/>
      <dgm:spPr/>
    </dgm:pt>
    <dgm:pt modelId="{7F05258E-3C42-4BAC-B50E-414A250A59EB}" type="pres">
      <dgm:prSet presAssocID="{961078BE-B33F-4A00-B2A7-88A36167E3D8}" presName="dummyMaxCanvas_ChildArea" presStyleCnt="0"/>
      <dgm:spPr/>
    </dgm:pt>
    <dgm:pt modelId="{639041F0-0B14-4866-9B02-776E387CCAFA}" type="pres">
      <dgm:prSet presAssocID="{961078BE-B33F-4A00-B2A7-88A36167E3D8}" presName="fulcrum" presStyleLbl="alignAccFollowNode1" presStyleIdx="2" presStyleCnt="4"/>
      <dgm:spPr/>
    </dgm:pt>
    <dgm:pt modelId="{C10B48B3-D7A5-4341-BFE1-90E801557096}" type="pres">
      <dgm:prSet presAssocID="{961078BE-B33F-4A00-B2A7-88A36167E3D8}" presName="balance_23" presStyleLbl="alignAccFollowNode1" presStyleIdx="3" presStyleCnt="4">
        <dgm:presLayoutVars>
          <dgm:bulletEnabled val="1"/>
        </dgm:presLayoutVars>
      </dgm:prSet>
      <dgm:spPr/>
    </dgm:pt>
    <dgm:pt modelId="{01ED3B5A-7A06-494D-929D-78E6469D47E1}" type="pres">
      <dgm:prSet presAssocID="{961078BE-B33F-4A00-B2A7-88A36167E3D8}" presName="right_23_1" presStyleLbl="node1" presStyleIdx="0" presStyleCnt="5">
        <dgm:presLayoutVars>
          <dgm:bulletEnabled val="1"/>
        </dgm:presLayoutVars>
      </dgm:prSet>
      <dgm:spPr/>
      <dgm:t>
        <a:bodyPr/>
        <a:lstStyle/>
        <a:p>
          <a:endParaRPr lang="en-US"/>
        </a:p>
      </dgm:t>
    </dgm:pt>
    <dgm:pt modelId="{B73BDE9F-62E3-499E-88EE-AED5F525F69F}" type="pres">
      <dgm:prSet presAssocID="{961078BE-B33F-4A00-B2A7-88A36167E3D8}" presName="right_23_2" presStyleLbl="node1" presStyleIdx="1" presStyleCnt="5">
        <dgm:presLayoutVars>
          <dgm:bulletEnabled val="1"/>
        </dgm:presLayoutVars>
      </dgm:prSet>
      <dgm:spPr/>
      <dgm:t>
        <a:bodyPr/>
        <a:lstStyle/>
        <a:p>
          <a:endParaRPr lang="en-US"/>
        </a:p>
      </dgm:t>
    </dgm:pt>
    <dgm:pt modelId="{555D307F-1272-44CB-986D-09EA068F7D39}" type="pres">
      <dgm:prSet presAssocID="{961078BE-B33F-4A00-B2A7-88A36167E3D8}" presName="right_23_3" presStyleLbl="node1" presStyleIdx="2" presStyleCnt="5">
        <dgm:presLayoutVars>
          <dgm:bulletEnabled val="1"/>
        </dgm:presLayoutVars>
      </dgm:prSet>
      <dgm:spPr/>
      <dgm:t>
        <a:bodyPr/>
        <a:lstStyle/>
        <a:p>
          <a:endParaRPr lang="en-US"/>
        </a:p>
      </dgm:t>
    </dgm:pt>
    <dgm:pt modelId="{F8AED416-1EB1-4131-A4A3-68D1B4B356A1}" type="pres">
      <dgm:prSet presAssocID="{961078BE-B33F-4A00-B2A7-88A36167E3D8}" presName="left_23_1" presStyleLbl="node1" presStyleIdx="3" presStyleCnt="5">
        <dgm:presLayoutVars>
          <dgm:bulletEnabled val="1"/>
        </dgm:presLayoutVars>
      </dgm:prSet>
      <dgm:spPr/>
      <dgm:t>
        <a:bodyPr/>
        <a:lstStyle/>
        <a:p>
          <a:endParaRPr lang="en-US"/>
        </a:p>
      </dgm:t>
    </dgm:pt>
    <dgm:pt modelId="{5EEE04C8-5F80-4FB2-8E60-5F6C886D1F73}" type="pres">
      <dgm:prSet presAssocID="{961078BE-B33F-4A00-B2A7-88A36167E3D8}" presName="left_23_2" presStyleLbl="node1" presStyleIdx="4" presStyleCnt="5">
        <dgm:presLayoutVars>
          <dgm:bulletEnabled val="1"/>
        </dgm:presLayoutVars>
      </dgm:prSet>
      <dgm:spPr/>
      <dgm:t>
        <a:bodyPr/>
        <a:lstStyle/>
        <a:p>
          <a:endParaRPr lang="en-US"/>
        </a:p>
      </dgm:t>
    </dgm:pt>
  </dgm:ptLst>
  <dgm:cxnLst>
    <dgm:cxn modelId="{6844EA7A-3967-4F5C-90FC-C12F214F4AD3}" type="presOf" srcId="{6A37BBBE-5523-4FBF-AC21-7F8745F4DF21}" destId="{F8AED416-1EB1-4131-A4A3-68D1B4B356A1}" srcOrd="0" destOrd="0" presId="urn:microsoft.com/office/officeart/2005/8/layout/balance1"/>
    <dgm:cxn modelId="{0F021E1C-4DCA-40AD-9DB3-DA0EE309BBA7}" srcId="{8547C885-6E32-43F3-9198-28DA53650F90}" destId="{6A37BBBE-5523-4FBF-AC21-7F8745F4DF21}" srcOrd="0" destOrd="0" parTransId="{A559B8E1-29D7-4D30-888D-41E4E7C924D6}" sibTransId="{0BD6B555-031C-4F7B-B1B1-756EFD473492}"/>
    <dgm:cxn modelId="{C58AC29F-8B41-4475-8A48-7CF5CB692BF7}" type="presOf" srcId="{961078BE-B33F-4A00-B2A7-88A36167E3D8}" destId="{BA4AAEE9-81A4-441D-816F-08B9198D55CF}" srcOrd="0" destOrd="0" presId="urn:microsoft.com/office/officeart/2005/8/layout/balance1"/>
    <dgm:cxn modelId="{BF0A18AE-C51E-43FE-988C-391DE99E771D}" type="presOf" srcId="{69EBAEB3-1AC5-48F3-88E1-944E301C4F5B}" destId="{D7A69091-8274-4ACE-9CA1-C4132AD60587}" srcOrd="0" destOrd="0" presId="urn:microsoft.com/office/officeart/2005/8/layout/balance1"/>
    <dgm:cxn modelId="{4CCB3233-0502-4B31-ABD2-4A4AC5176F6B}" type="presOf" srcId="{D6E71E40-6F4C-406C-AC36-A92EAEBCFB3C}" destId="{555D307F-1272-44CB-986D-09EA068F7D39}" srcOrd="0" destOrd="0" presId="urn:microsoft.com/office/officeart/2005/8/layout/balance1"/>
    <dgm:cxn modelId="{AE5D77C9-A481-4955-B652-0C045858D944}" srcId="{961078BE-B33F-4A00-B2A7-88A36167E3D8}" destId="{8547C885-6E32-43F3-9198-28DA53650F90}" srcOrd="0" destOrd="0" parTransId="{468E19EB-0239-4B16-A1AB-E2720D363AAC}" sibTransId="{729EB580-9E16-455A-BFEF-6BD955B88FF9}"/>
    <dgm:cxn modelId="{D4DDB299-2B7E-4AB0-82DA-6D58232EDB31}" srcId="{961078BE-B33F-4A00-B2A7-88A36167E3D8}" destId="{69EBAEB3-1AC5-48F3-88E1-944E301C4F5B}" srcOrd="1" destOrd="0" parTransId="{0A1EBB94-27AD-4484-8118-9695E408BA64}" sibTransId="{3FD7ED93-72B0-448F-918A-C055CAEA2889}"/>
    <dgm:cxn modelId="{558686BC-6F48-48E4-A53D-DE87E5CE6939}" type="presOf" srcId="{B00C5F5F-23DD-4ADB-A93A-C0ED26AA5544}" destId="{01ED3B5A-7A06-494D-929D-78E6469D47E1}" srcOrd="0" destOrd="0" presId="urn:microsoft.com/office/officeart/2005/8/layout/balance1"/>
    <dgm:cxn modelId="{E13CA134-4B5E-4D94-911F-85C88420E209}" srcId="{69EBAEB3-1AC5-48F3-88E1-944E301C4F5B}" destId="{28D1C6E8-BA4D-47F1-AC19-E260C7AD50C6}" srcOrd="1" destOrd="0" parTransId="{C38A9C03-1D81-408B-BCAD-DE07614E0872}" sibTransId="{B79D569A-B065-4797-BFC9-9466850901C6}"/>
    <dgm:cxn modelId="{93304EB5-AFC1-45EA-9430-40AC0F189ACE}" srcId="{69EBAEB3-1AC5-48F3-88E1-944E301C4F5B}" destId="{B00C5F5F-23DD-4ADB-A93A-C0ED26AA5544}" srcOrd="0" destOrd="0" parTransId="{374E14FC-DAF7-4847-B9F9-AEDEFAA8221A}" sibTransId="{ED395F20-4DB9-4B4E-AC3E-8C01DBD32090}"/>
    <dgm:cxn modelId="{0B71E8F8-1AB2-4A2B-978B-D5705E693FF2}" type="presOf" srcId="{8547C885-6E32-43F3-9198-28DA53650F90}" destId="{F8A02D8F-A937-4BF6-95B6-B1437C00F944}" srcOrd="0" destOrd="0" presId="urn:microsoft.com/office/officeart/2005/8/layout/balance1"/>
    <dgm:cxn modelId="{79AC2371-1A10-452A-B7A3-E9ABC685A23C}" type="presOf" srcId="{838CA309-4FC2-4FFE-BAD9-0C242CADDED0}" destId="{5EEE04C8-5F80-4FB2-8E60-5F6C886D1F73}" srcOrd="0" destOrd="0" presId="urn:microsoft.com/office/officeart/2005/8/layout/balance1"/>
    <dgm:cxn modelId="{74BEF44A-073C-40A3-B987-76F0A346555F}" srcId="{8547C885-6E32-43F3-9198-28DA53650F90}" destId="{838CA309-4FC2-4FFE-BAD9-0C242CADDED0}" srcOrd="1" destOrd="0" parTransId="{11712D2C-322D-4783-9BD9-B79FDE106004}" sibTransId="{93DBCFA8-84FE-4146-8625-607C05E7F195}"/>
    <dgm:cxn modelId="{F498C467-03F1-4314-80DA-754950FB7E5E}" type="presOf" srcId="{28D1C6E8-BA4D-47F1-AC19-E260C7AD50C6}" destId="{B73BDE9F-62E3-499E-88EE-AED5F525F69F}" srcOrd="0" destOrd="0" presId="urn:microsoft.com/office/officeart/2005/8/layout/balance1"/>
    <dgm:cxn modelId="{9C248F9B-4DF0-4E74-BB2E-8783D50D0A57}" srcId="{69EBAEB3-1AC5-48F3-88E1-944E301C4F5B}" destId="{D6E71E40-6F4C-406C-AC36-A92EAEBCFB3C}" srcOrd="2" destOrd="0" parTransId="{3C4A5F7E-B406-4F4F-937D-2EB8858A14E8}" sibTransId="{F68383EB-33A3-4CD1-8E2B-52D2E6489F69}"/>
    <dgm:cxn modelId="{824E5BC0-4333-4655-A85B-0326BADA1162}" type="presParOf" srcId="{BA4AAEE9-81A4-441D-816F-08B9198D55CF}" destId="{182F661C-9C6A-43F5-A49B-A7D8F71F4855}" srcOrd="0" destOrd="0" presId="urn:microsoft.com/office/officeart/2005/8/layout/balance1"/>
    <dgm:cxn modelId="{3A3126FD-B2A0-415E-9B83-3EB13FA55BDC}" type="presParOf" srcId="{BA4AAEE9-81A4-441D-816F-08B9198D55CF}" destId="{324AE905-02F9-42D3-BD81-B8F12CAC548E}" srcOrd="1" destOrd="0" presId="urn:microsoft.com/office/officeart/2005/8/layout/balance1"/>
    <dgm:cxn modelId="{CE3B90AA-5B5A-4623-A237-9DCB60AC8E81}" type="presParOf" srcId="{324AE905-02F9-42D3-BD81-B8F12CAC548E}" destId="{F8A02D8F-A937-4BF6-95B6-B1437C00F944}" srcOrd="0" destOrd="0" presId="urn:microsoft.com/office/officeart/2005/8/layout/balance1"/>
    <dgm:cxn modelId="{C81F9348-AC04-4ABF-B925-C49C160155D8}" type="presParOf" srcId="{324AE905-02F9-42D3-BD81-B8F12CAC548E}" destId="{D7A69091-8274-4ACE-9CA1-C4132AD60587}" srcOrd="1" destOrd="0" presId="urn:microsoft.com/office/officeart/2005/8/layout/balance1"/>
    <dgm:cxn modelId="{F2253FD3-9C6D-4473-8A4E-DC598578BAE4}" type="presParOf" srcId="{BA4AAEE9-81A4-441D-816F-08B9198D55CF}" destId="{0CD6B65B-8FE2-4986-9787-A7B484A8A209}" srcOrd="2" destOrd="0" presId="urn:microsoft.com/office/officeart/2005/8/layout/balance1"/>
    <dgm:cxn modelId="{96BB614D-24B1-4579-9C1E-CF777C2EBB66}" type="presParOf" srcId="{0CD6B65B-8FE2-4986-9787-A7B484A8A209}" destId="{7F05258E-3C42-4BAC-B50E-414A250A59EB}" srcOrd="0" destOrd="0" presId="urn:microsoft.com/office/officeart/2005/8/layout/balance1"/>
    <dgm:cxn modelId="{2F340E47-A774-4593-9790-C83BD24FF3CC}" type="presParOf" srcId="{0CD6B65B-8FE2-4986-9787-A7B484A8A209}" destId="{639041F0-0B14-4866-9B02-776E387CCAFA}" srcOrd="1" destOrd="0" presId="urn:microsoft.com/office/officeart/2005/8/layout/balance1"/>
    <dgm:cxn modelId="{FA86F15C-ECE6-4B83-B3CE-93DE9E75CE89}" type="presParOf" srcId="{0CD6B65B-8FE2-4986-9787-A7B484A8A209}" destId="{C10B48B3-D7A5-4341-BFE1-90E801557096}" srcOrd="2" destOrd="0" presId="urn:microsoft.com/office/officeart/2005/8/layout/balance1"/>
    <dgm:cxn modelId="{58FF9D63-66F3-49B0-A3C0-D397AFC27628}" type="presParOf" srcId="{0CD6B65B-8FE2-4986-9787-A7B484A8A209}" destId="{01ED3B5A-7A06-494D-929D-78E6469D47E1}" srcOrd="3" destOrd="0" presId="urn:microsoft.com/office/officeart/2005/8/layout/balance1"/>
    <dgm:cxn modelId="{C10F0B50-D32A-4806-92E0-A665E57DD6C5}" type="presParOf" srcId="{0CD6B65B-8FE2-4986-9787-A7B484A8A209}" destId="{B73BDE9F-62E3-499E-88EE-AED5F525F69F}" srcOrd="4" destOrd="0" presId="urn:microsoft.com/office/officeart/2005/8/layout/balance1"/>
    <dgm:cxn modelId="{8FEA8B44-C0BA-451D-9BF8-C8F50335828D}" type="presParOf" srcId="{0CD6B65B-8FE2-4986-9787-A7B484A8A209}" destId="{555D307F-1272-44CB-986D-09EA068F7D39}" srcOrd="5" destOrd="0" presId="urn:microsoft.com/office/officeart/2005/8/layout/balance1"/>
    <dgm:cxn modelId="{6D5CE615-1C62-4FD8-87F6-29BD409BC31D}" type="presParOf" srcId="{0CD6B65B-8FE2-4986-9787-A7B484A8A209}" destId="{F8AED416-1EB1-4131-A4A3-68D1B4B356A1}" srcOrd="6" destOrd="0" presId="urn:microsoft.com/office/officeart/2005/8/layout/balance1"/>
    <dgm:cxn modelId="{5FC97CFB-A9A7-4505-A92B-6244ED40CA67}" type="presParOf" srcId="{0CD6B65B-8FE2-4986-9787-A7B484A8A209}" destId="{5EEE04C8-5F80-4FB2-8E60-5F6C886D1F73}"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DD41F-0F03-41C0-B204-8F41B3346D1E}" type="doc">
      <dgm:prSet loTypeId="urn:microsoft.com/office/officeart/2005/8/layout/process2" loCatId="process" qsTypeId="urn:microsoft.com/office/officeart/2005/8/quickstyle/simple5" qsCatId="simple" csTypeId="urn:microsoft.com/office/officeart/2005/8/colors/accent1_2" csCatId="accent1" phldr="1"/>
      <dgm:spPr/>
    </dgm:pt>
    <dgm:pt modelId="{311EBA0A-0D34-4F0C-B572-EFB94B95E07A}">
      <dgm:prSet phldrT="[Text]"/>
      <dgm:spPr/>
      <dgm:t>
        <a:bodyPr/>
        <a:lstStyle/>
        <a:p>
          <a:r>
            <a:rPr lang="en-US" dirty="0" smtClean="0"/>
            <a:t>Supreme Court of the U.S.</a:t>
          </a:r>
          <a:endParaRPr lang="en-US" dirty="0"/>
        </a:p>
      </dgm:t>
    </dgm:pt>
    <dgm:pt modelId="{FF8A4195-9B1B-4051-B7B0-C89A6AF9232E}" type="parTrans" cxnId="{03928509-6884-4B9C-B0A0-C71B37AD8B83}">
      <dgm:prSet/>
      <dgm:spPr/>
      <dgm:t>
        <a:bodyPr/>
        <a:lstStyle/>
        <a:p>
          <a:endParaRPr lang="en-US"/>
        </a:p>
      </dgm:t>
    </dgm:pt>
    <dgm:pt modelId="{0197762C-814B-4C47-B686-415C437E7BB0}" type="sibTrans" cxnId="{03928509-6884-4B9C-B0A0-C71B37AD8B83}">
      <dgm:prSet/>
      <dgm:spPr/>
      <dgm:t>
        <a:bodyPr/>
        <a:lstStyle/>
        <a:p>
          <a:endParaRPr lang="en-US"/>
        </a:p>
      </dgm:t>
    </dgm:pt>
    <dgm:pt modelId="{886B9F92-43BF-444E-AF2E-3E826CEE96D1}">
      <dgm:prSet phldrT="[Text]"/>
      <dgm:spPr/>
      <dgm:t>
        <a:bodyPr/>
        <a:lstStyle/>
        <a:p>
          <a:r>
            <a:rPr lang="en-US" dirty="0" smtClean="0"/>
            <a:t>U.S. Court of Appeals</a:t>
          </a:r>
          <a:endParaRPr lang="en-US" dirty="0"/>
        </a:p>
      </dgm:t>
    </dgm:pt>
    <dgm:pt modelId="{00C8C9DC-7CD2-4935-BE96-A44F184B3B75}" type="parTrans" cxnId="{3FCD5741-58D8-4639-9F3C-B83E1767FFCC}">
      <dgm:prSet/>
      <dgm:spPr/>
      <dgm:t>
        <a:bodyPr/>
        <a:lstStyle/>
        <a:p>
          <a:endParaRPr lang="en-US"/>
        </a:p>
      </dgm:t>
    </dgm:pt>
    <dgm:pt modelId="{8FFF24DB-F76A-4E49-BD74-56724A68F13F}" type="sibTrans" cxnId="{3FCD5741-58D8-4639-9F3C-B83E1767FFCC}">
      <dgm:prSet/>
      <dgm:spPr/>
      <dgm:t>
        <a:bodyPr/>
        <a:lstStyle/>
        <a:p>
          <a:endParaRPr lang="en-US"/>
        </a:p>
      </dgm:t>
    </dgm:pt>
    <dgm:pt modelId="{6E3D7715-B028-4CE5-B42C-E074F9D2487A}">
      <dgm:prSet phldrT="[Text]"/>
      <dgm:spPr/>
      <dgm:t>
        <a:bodyPr/>
        <a:lstStyle/>
        <a:p>
          <a:r>
            <a:rPr lang="en-US" dirty="0" smtClean="0"/>
            <a:t>U.S. District Court</a:t>
          </a:r>
          <a:endParaRPr lang="en-US" dirty="0"/>
        </a:p>
      </dgm:t>
    </dgm:pt>
    <dgm:pt modelId="{8404B373-2F16-4745-B8A4-CB1759D480E5}" type="parTrans" cxnId="{F25CC348-99B6-44A9-9B74-92B694267DDE}">
      <dgm:prSet/>
      <dgm:spPr/>
      <dgm:t>
        <a:bodyPr/>
        <a:lstStyle/>
        <a:p>
          <a:endParaRPr lang="en-US"/>
        </a:p>
      </dgm:t>
    </dgm:pt>
    <dgm:pt modelId="{5973DF04-E74B-4F29-8014-929254C6431C}" type="sibTrans" cxnId="{F25CC348-99B6-44A9-9B74-92B694267DDE}">
      <dgm:prSet/>
      <dgm:spPr/>
      <dgm:t>
        <a:bodyPr/>
        <a:lstStyle/>
        <a:p>
          <a:endParaRPr lang="en-US"/>
        </a:p>
      </dgm:t>
    </dgm:pt>
    <dgm:pt modelId="{8EA1613D-9BA6-49E7-B325-3CD9D443C63D}" type="pres">
      <dgm:prSet presAssocID="{EC3DD41F-0F03-41C0-B204-8F41B3346D1E}" presName="linearFlow" presStyleCnt="0">
        <dgm:presLayoutVars>
          <dgm:resizeHandles val="exact"/>
        </dgm:presLayoutVars>
      </dgm:prSet>
      <dgm:spPr/>
    </dgm:pt>
    <dgm:pt modelId="{570557BF-3403-4177-B55A-14AE005DBFF9}" type="pres">
      <dgm:prSet presAssocID="{311EBA0A-0D34-4F0C-B572-EFB94B95E07A}" presName="node" presStyleLbl="node1" presStyleIdx="0" presStyleCnt="3">
        <dgm:presLayoutVars>
          <dgm:bulletEnabled val="1"/>
        </dgm:presLayoutVars>
      </dgm:prSet>
      <dgm:spPr/>
      <dgm:t>
        <a:bodyPr/>
        <a:lstStyle/>
        <a:p>
          <a:endParaRPr lang="en-US"/>
        </a:p>
      </dgm:t>
    </dgm:pt>
    <dgm:pt modelId="{FA3F918D-22A2-420B-A17A-18B6363A9C9C}" type="pres">
      <dgm:prSet presAssocID="{0197762C-814B-4C47-B686-415C437E7BB0}" presName="sibTrans" presStyleLbl="sibTrans2D1" presStyleIdx="0" presStyleCnt="2" custAng="10800000"/>
      <dgm:spPr/>
      <dgm:t>
        <a:bodyPr/>
        <a:lstStyle/>
        <a:p>
          <a:endParaRPr lang="en-US"/>
        </a:p>
      </dgm:t>
    </dgm:pt>
    <dgm:pt modelId="{D9A6F095-FC33-474E-824D-25EBC08AEA9D}" type="pres">
      <dgm:prSet presAssocID="{0197762C-814B-4C47-B686-415C437E7BB0}" presName="connectorText" presStyleLbl="sibTrans2D1" presStyleIdx="0" presStyleCnt="2"/>
      <dgm:spPr/>
      <dgm:t>
        <a:bodyPr/>
        <a:lstStyle/>
        <a:p>
          <a:endParaRPr lang="en-US"/>
        </a:p>
      </dgm:t>
    </dgm:pt>
    <dgm:pt modelId="{F2546DA0-CE71-4516-A4AB-7E43D6C25286}" type="pres">
      <dgm:prSet presAssocID="{886B9F92-43BF-444E-AF2E-3E826CEE96D1}" presName="node" presStyleLbl="node1" presStyleIdx="1" presStyleCnt="3">
        <dgm:presLayoutVars>
          <dgm:bulletEnabled val="1"/>
        </dgm:presLayoutVars>
      </dgm:prSet>
      <dgm:spPr/>
      <dgm:t>
        <a:bodyPr/>
        <a:lstStyle/>
        <a:p>
          <a:endParaRPr lang="en-US"/>
        </a:p>
      </dgm:t>
    </dgm:pt>
    <dgm:pt modelId="{738FDC6B-43CB-42B7-8D64-78C166EB48EE}" type="pres">
      <dgm:prSet presAssocID="{8FFF24DB-F76A-4E49-BD74-56724A68F13F}" presName="sibTrans" presStyleLbl="sibTrans2D1" presStyleIdx="1" presStyleCnt="2" custAng="10800000"/>
      <dgm:spPr/>
      <dgm:t>
        <a:bodyPr/>
        <a:lstStyle/>
        <a:p>
          <a:endParaRPr lang="en-US"/>
        </a:p>
      </dgm:t>
    </dgm:pt>
    <dgm:pt modelId="{1BE5FD79-60E3-4BF7-9449-A5A1A504A737}" type="pres">
      <dgm:prSet presAssocID="{8FFF24DB-F76A-4E49-BD74-56724A68F13F}" presName="connectorText" presStyleLbl="sibTrans2D1" presStyleIdx="1" presStyleCnt="2"/>
      <dgm:spPr/>
      <dgm:t>
        <a:bodyPr/>
        <a:lstStyle/>
        <a:p>
          <a:endParaRPr lang="en-US"/>
        </a:p>
      </dgm:t>
    </dgm:pt>
    <dgm:pt modelId="{32040F39-C6EB-4BA5-BA6A-9CBB7F281685}" type="pres">
      <dgm:prSet presAssocID="{6E3D7715-B028-4CE5-B42C-E074F9D2487A}" presName="node" presStyleLbl="node1" presStyleIdx="2" presStyleCnt="3">
        <dgm:presLayoutVars>
          <dgm:bulletEnabled val="1"/>
        </dgm:presLayoutVars>
      </dgm:prSet>
      <dgm:spPr/>
      <dgm:t>
        <a:bodyPr/>
        <a:lstStyle/>
        <a:p>
          <a:endParaRPr lang="en-US"/>
        </a:p>
      </dgm:t>
    </dgm:pt>
  </dgm:ptLst>
  <dgm:cxnLst>
    <dgm:cxn modelId="{F25CC348-99B6-44A9-9B74-92B694267DDE}" srcId="{EC3DD41F-0F03-41C0-B204-8F41B3346D1E}" destId="{6E3D7715-B028-4CE5-B42C-E074F9D2487A}" srcOrd="2" destOrd="0" parTransId="{8404B373-2F16-4745-B8A4-CB1759D480E5}" sibTransId="{5973DF04-E74B-4F29-8014-929254C6431C}"/>
    <dgm:cxn modelId="{504D1BF0-2240-4CC8-8E25-F3A0118A0B6B}" type="presOf" srcId="{0197762C-814B-4C47-B686-415C437E7BB0}" destId="{D9A6F095-FC33-474E-824D-25EBC08AEA9D}" srcOrd="1" destOrd="0" presId="urn:microsoft.com/office/officeart/2005/8/layout/process2"/>
    <dgm:cxn modelId="{76498BE5-A4FA-4359-8110-E2D4D2706139}" type="presOf" srcId="{EC3DD41F-0F03-41C0-B204-8F41B3346D1E}" destId="{8EA1613D-9BA6-49E7-B325-3CD9D443C63D}" srcOrd="0" destOrd="0" presId="urn:microsoft.com/office/officeart/2005/8/layout/process2"/>
    <dgm:cxn modelId="{03928509-6884-4B9C-B0A0-C71B37AD8B83}" srcId="{EC3DD41F-0F03-41C0-B204-8F41B3346D1E}" destId="{311EBA0A-0D34-4F0C-B572-EFB94B95E07A}" srcOrd="0" destOrd="0" parTransId="{FF8A4195-9B1B-4051-B7B0-C89A6AF9232E}" sibTransId="{0197762C-814B-4C47-B686-415C437E7BB0}"/>
    <dgm:cxn modelId="{3FCD5741-58D8-4639-9F3C-B83E1767FFCC}" srcId="{EC3DD41F-0F03-41C0-B204-8F41B3346D1E}" destId="{886B9F92-43BF-444E-AF2E-3E826CEE96D1}" srcOrd="1" destOrd="0" parTransId="{00C8C9DC-7CD2-4935-BE96-A44F184B3B75}" sibTransId="{8FFF24DB-F76A-4E49-BD74-56724A68F13F}"/>
    <dgm:cxn modelId="{711A53FA-21B5-4657-BDC9-4477A63DAA68}" type="presOf" srcId="{8FFF24DB-F76A-4E49-BD74-56724A68F13F}" destId="{738FDC6B-43CB-42B7-8D64-78C166EB48EE}" srcOrd="0" destOrd="0" presId="urn:microsoft.com/office/officeart/2005/8/layout/process2"/>
    <dgm:cxn modelId="{24B69DAE-AC1B-4A77-A0AF-42C9D1189296}" type="presOf" srcId="{6E3D7715-B028-4CE5-B42C-E074F9D2487A}" destId="{32040F39-C6EB-4BA5-BA6A-9CBB7F281685}" srcOrd="0" destOrd="0" presId="urn:microsoft.com/office/officeart/2005/8/layout/process2"/>
    <dgm:cxn modelId="{12252A4C-0EFA-4FDC-800B-7757D9A13AD7}" type="presOf" srcId="{886B9F92-43BF-444E-AF2E-3E826CEE96D1}" destId="{F2546DA0-CE71-4516-A4AB-7E43D6C25286}" srcOrd="0" destOrd="0" presId="urn:microsoft.com/office/officeart/2005/8/layout/process2"/>
    <dgm:cxn modelId="{5018E081-45CA-43C7-90AD-3139D528AD6D}" type="presOf" srcId="{8FFF24DB-F76A-4E49-BD74-56724A68F13F}" destId="{1BE5FD79-60E3-4BF7-9449-A5A1A504A737}" srcOrd="1" destOrd="0" presId="urn:microsoft.com/office/officeart/2005/8/layout/process2"/>
    <dgm:cxn modelId="{C891255E-100B-4A16-9DB8-CA712C8D7093}" type="presOf" srcId="{0197762C-814B-4C47-B686-415C437E7BB0}" destId="{FA3F918D-22A2-420B-A17A-18B6363A9C9C}" srcOrd="0" destOrd="0" presId="urn:microsoft.com/office/officeart/2005/8/layout/process2"/>
    <dgm:cxn modelId="{8F7418D9-CAD6-42F2-87B7-29DA025FEDE4}" type="presOf" srcId="{311EBA0A-0D34-4F0C-B572-EFB94B95E07A}" destId="{570557BF-3403-4177-B55A-14AE005DBFF9}" srcOrd="0" destOrd="0" presId="urn:microsoft.com/office/officeart/2005/8/layout/process2"/>
    <dgm:cxn modelId="{2CD06E49-7C96-4231-ABC0-3C2A3BAFE10E}" type="presParOf" srcId="{8EA1613D-9BA6-49E7-B325-3CD9D443C63D}" destId="{570557BF-3403-4177-B55A-14AE005DBFF9}" srcOrd="0" destOrd="0" presId="urn:microsoft.com/office/officeart/2005/8/layout/process2"/>
    <dgm:cxn modelId="{A6684426-24DE-4B88-96A5-E14AE9C9EE12}" type="presParOf" srcId="{8EA1613D-9BA6-49E7-B325-3CD9D443C63D}" destId="{FA3F918D-22A2-420B-A17A-18B6363A9C9C}" srcOrd="1" destOrd="0" presId="urn:microsoft.com/office/officeart/2005/8/layout/process2"/>
    <dgm:cxn modelId="{B95C586A-501D-4AAD-B10D-43A37B24EEEB}" type="presParOf" srcId="{FA3F918D-22A2-420B-A17A-18B6363A9C9C}" destId="{D9A6F095-FC33-474E-824D-25EBC08AEA9D}" srcOrd="0" destOrd="0" presId="urn:microsoft.com/office/officeart/2005/8/layout/process2"/>
    <dgm:cxn modelId="{D7462D5B-BD00-4A6A-A895-AC35EC064DEA}" type="presParOf" srcId="{8EA1613D-9BA6-49E7-B325-3CD9D443C63D}" destId="{F2546DA0-CE71-4516-A4AB-7E43D6C25286}" srcOrd="2" destOrd="0" presId="urn:microsoft.com/office/officeart/2005/8/layout/process2"/>
    <dgm:cxn modelId="{83ACB2F5-32E3-4493-B7F8-9C588CCD4455}" type="presParOf" srcId="{8EA1613D-9BA6-49E7-B325-3CD9D443C63D}" destId="{738FDC6B-43CB-42B7-8D64-78C166EB48EE}" srcOrd="3" destOrd="0" presId="urn:microsoft.com/office/officeart/2005/8/layout/process2"/>
    <dgm:cxn modelId="{06B10D95-C007-4025-A412-AE09AD47EBBD}" type="presParOf" srcId="{738FDC6B-43CB-42B7-8D64-78C166EB48EE}" destId="{1BE5FD79-60E3-4BF7-9449-A5A1A504A737}" srcOrd="0" destOrd="0" presId="urn:microsoft.com/office/officeart/2005/8/layout/process2"/>
    <dgm:cxn modelId="{202FA126-1DB9-4B88-A44C-36DAF2DCBFCB}" type="presParOf" srcId="{8EA1613D-9BA6-49E7-B325-3CD9D443C63D}" destId="{32040F39-C6EB-4BA5-BA6A-9CBB7F28168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DD41F-0F03-41C0-B204-8F41B3346D1E}" type="doc">
      <dgm:prSet loTypeId="urn:microsoft.com/office/officeart/2005/8/layout/process2" loCatId="process" qsTypeId="urn:microsoft.com/office/officeart/2005/8/quickstyle/simple5" qsCatId="simple" csTypeId="urn:microsoft.com/office/officeart/2005/8/colors/accent1_2" csCatId="accent1" phldr="1"/>
      <dgm:spPr/>
    </dgm:pt>
    <dgm:pt modelId="{311EBA0A-0D34-4F0C-B572-EFB94B95E07A}">
      <dgm:prSet phldrT="[Text]"/>
      <dgm:spPr/>
      <dgm:t>
        <a:bodyPr/>
        <a:lstStyle/>
        <a:p>
          <a:r>
            <a:rPr lang="en-US" dirty="0" smtClean="0"/>
            <a:t>Supreme Court of the U.S.</a:t>
          </a:r>
          <a:endParaRPr lang="en-US" dirty="0"/>
        </a:p>
      </dgm:t>
    </dgm:pt>
    <dgm:pt modelId="{FF8A4195-9B1B-4051-B7B0-C89A6AF9232E}" type="parTrans" cxnId="{03928509-6884-4B9C-B0A0-C71B37AD8B83}">
      <dgm:prSet/>
      <dgm:spPr/>
      <dgm:t>
        <a:bodyPr/>
        <a:lstStyle/>
        <a:p>
          <a:endParaRPr lang="en-US"/>
        </a:p>
      </dgm:t>
    </dgm:pt>
    <dgm:pt modelId="{0197762C-814B-4C47-B686-415C437E7BB0}" type="sibTrans" cxnId="{03928509-6884-4B9C-B0A0-C71B37AD8B83}">
      <dgm:prSet/>
      <dgm:spPr/>
      <dgm:t>
        <a:bodyPr/>
        <a:lstStyle/>
        <a:p>
          <a:endParaRPr lang="en-US"/>
        </a:p>
      </dgm:t>
    </dgm:pt>
    <dgm:pt modelId="{886B9F92-43BF-444E-AF2E-3E826CEE96D1}">
      <dgm:prSet phldrT="[Text]"/>
      <dgm:spPr/>
      <dgm:t>
        <a:bodyPr/>
        <a:lstStyle/>
        <a:p>
          <a:r>
            <a:rPr lang="en-US" dirty="0" smtClean="0"/>
            <a:t>U.S. Court of Appeals</a:t>
          </a:r>
          <a:endParaRPr lang="en-US" dirty="0"/>
        </a:p>
      </dgm:t>
    </dgm:pt>
    <dgm:pt modelId="{00C8C9DC-7CD2-4935-BE96-A44F184B3B75}" type="parTrans" cxnId="{3FCD5741-58D8-4639-9F3C-B83E1767FFCC}">
      <dgm:prSet/>
      <dgm:spPr/>
      <dgm:t>
        <a:bodyPr/>
        <a:lstStyle/>
        <a:p>
          <a:endParaRPr lang="en-US"/>
        </a:p>
      </dgm:t>
    </dgm:pt>
    <dgm:pt modelId="{8FFF24DB-F76A-4E49-BD74-56724A68F13F}" type="sibTrans" cxnId="{3FCD5741-58D8-4639-9F3C-B83E1767FFCC}">
      <dgm:prSet/>
      <dgm:spPr/>
      <dgm:t>
        <a:bodyPr/>
        <a:lstStyle/>
        <a:p>
          <a:endParaRPr lang="en-US"/>
        </a:p>
      </dgm:t>
    </dgm:pt>
    <dgm:pt modelId="{6E3D7715-B028-4CE5-B42C-E074F9D2487A}">
      <dgm:prSet phldrT="[Text]"/>
      <dgm:spPr/>
      <dgm:t>
        <a:bodyPr/>
        <a:lstStyle/>
        <a:p>
          <a:r>
            <a:rPr lang="en-US" dirty="0" smtClean="0"/>
            <a:t>U.S. District Court</a:t>
          </a:r>
          <a:endParaRPr lang="en-US" dirty="0"/>
        </a:p>
      </dgm:t>
    </dgm:pt>
    <dgm:pt modelId="{8404B373-2F16-4745-B8A4-CB1759D480E5}" type="parTrans" cxnId="{F25CC348-99B6-44A9-9B74-92B694267DDE}">
      <dgm:prSet/>
      <dgm:spPr/>
      <dgm:t>
        <a:bodyPr/>
        <a:lstStyle/>
        <a:p>
          <a:endParaRPr lang="en-US"/>
        </a:p>
      </dgm:t>
    </dgm:pt>
    <dgm:pt modelId="{5973DF04-E74B-4F29-8014-929254C6431C}" type="sibTrans" cxnId="{F25CC348-99B6-44A9-9B74-92B694267DDE}">
      <dgm:prSet/>
      <dgm:spPr/>
      <dgm:t>
        <a:bodyPr/>
        <a:lstStyle/>
        <a:p>
          <a:endParaRPr lang="en-US"/>
        </a:p>
      </dgm:t>
    </dgm:pt>
    <dgm:pt modelId="{8EA1613D-9BA6-49E7-B325-3CD9D443C63D}" type="pres">
      <dgm:prSet presAssocID="{EC3DD41F-0F03-41C0-B204-8F41B3346D1E}" presName="linearFlow" presStyleCnt="0">
        <dgm:presLayoutVars>
          <dgm:resizeHandles val="exact"/>
        </dgm:presLayoutVars>
      </dgm:prSet>
      <dgm:spPr/>
    </dgm:pt>
    <dgm:pt modelId="{570557BF-3403-4177-B55A-14AE005DBFF9}" type="pres">
      <dgm:prSet presAssocID="{311EBA0A-0D34-4F0C-B572-EFB94B95E07A}" presName="node" presStyleLbl="node1" presStyleIdx="0" presStyleCnt="3">
        <dgm:presLayoutVars>
          <dgm:bulletEnabled val="1"/>
        </dgm:presLayoutVars>
      </dgm:prSet>
      <dgm:spPr/>
      <dgm:t>
        <a:bodyPr/>
        <a:lstStyle/>
        <a:p>
          <a:endParaRPr lang="en-US"/>
        </a:p>
      </dgm:t>
    </dgm:pt>
    <dgm:pt modelId="{FA3F918D-22A2-420B-A17A-18B6363A9C9C}" type="pres">
      <dgm:prSet presAssocID="{0197762C-814B-4C47-B686-415C437E7BB0}" presName="sibTrans" presStyleLbl="sibTrans2D1" presStyleIdx="0" presStyleCnt="2" custAng="10800000"/>
      <dgm:spPr/>
      <dgm:t>
        <a:bodyPr/>
        <a:lstStyle/>
        <a:p>
          <a:endParaRPr lang="en-US"/>
        </a:p>
      </dgm:t>
    </dgm:pt>
    <dgm:pt modelId="{D9A6F095-FC33-474E-824D-25EBC08AEA9D}" type="pres">
      <dgm:prSet presAssocID="{0197762C-814B-4C47-B686-415C437E7BB0}" presName="connectorText" presStyleLbl="sibTrans2D1" presStyleIdx="0" presStyleCnt="2"/>
      <dgm:spPr/>
      <dgm:t>
        <a:bodyPr/>
        <a:lstStyle/>
        <a:p>
          <a:endParaRPr lang="en-US"/>
        </a:p>
      </dgm:t>
    </dgm:pt>
    <dgm:pt modelId="{F2546DA0-CE71-4516-A4AB-7E43D6C25286}" type="pres">
      <dgm:prSet presAssocID="{886B9F92-43BF-444E-AF2E-3E826CEE96D1}" presName="node" presStyleLbl="node1" presStyleIdx="1" presStyleCnt="3">
        <dgm:presLayoutVars>
          <dgm:bulletEnabled val="1"/>
        </dgm:presLayoutVars>
      </dgm:prSet>
      <dgm:spPr/>
      <dgm:t>
        <a:bodyPr/>
        <a:lstStyle/>
        <a:p>
          <a:endParaRPr lang="en-US"/>
        </a:p>
      </dgm:t>
    </dgm:pt>
    <dgm:pt modelId="{738FDC6B-43CB-42B7-8D64-78C166EB48EE}" type="pres">
      <dgm:prSet presAssocID="{8FFF24DB-F76A-4E49-BD74-56724A68F13F}" presName="sibTrans" presStyleLbl="sibTrans2D1" presStyleIdx="1" presStyleCnt="2" custAng="10800000"/>
      <dgm:spPr/>
      <dgm:t>
        <a:bodyPr/>
        <a:lstStyle/>
        <a:p>
          <a:endParaRPr lang="en-US"/>
        </a:p>
      </dgm:t>
    </dgm:pt>
    <dgm:pt modelId="{1BE5FD79-60E3-4BF7-9449-A5A1A504A737}" type="pres">
      <dgm:prSet presAssocID="{8FFF24DB-F76A-4E49-BD74-56724A68F13F}" presName="connectorText" presStyleLbl="sibTrans2D1" presStyleIdx="1" presStyleCnt="2"/>
      <dgm:spPr/>
      <dgm:t>
        <a:bodyPr/>
        <a:lstStyle/>
        <a:p>
          <a:endParaRPr lang="en-US"/>
        </a:p>
      </dgm:t>
    </dgm:pt>
    <dgm:pt modelId="{32040F39-C6EB-4BA5-BA6A-9CBB7F281685}" type="pres">
      <dgm:prSet presAssocID="{6E3D7715-B028-4CE5-B42C-E074F9D2487A}" presName="node" presStyleLbl="node1" presStyleIdx="2" presStyleCnt="3">
        <dgm:presLayoutVars>
          <dgm:bulletEnabled val="1"/>
        </dgm:presLayoutVars>
      </dgm:prSet>
      <dgm:spPr/>
      <dgm:t>
        <a:bodyPr/>
        <a:lstStyle/>
        <a:p>
          <a:endParaRPr lang="en-US"/>
        </a:p>
      </dgm:t>
    </dgm:pt>
  </dgm:ptLst>
  <dgm:cxnLst>
    <dgm:cxn modelId="{459AA967-AF4B-4AB3-A4C4-B5FDBAFF551C}" type="presOf" srcId="{8FFF24DB-F76A-4E49-BD74-56724A68F13F}" destId="{738FDC6B-43CB-42B7-8D64-78C166EB48EE}" srcOrd="0" destOrd="0" presId="urn:microsoft.com/office/officeart/2005/8/layout/process2"/>
    <dgm:cxn modelId="{03928509-6884-4B9C-B0A0-C71B37AD8B83}" srcId="{EC3DD41F-0F03-41C0-B204-8F41B3346D1E}" destId="{311EBA0A-0D34-4F0C-B572-EFB94B95E07A}" srcOrd="0" destOrd="0" parTransId="{FF8A4195-9B1B-4051-B7B0-C89A6AF9232E}" sibTransId="{0197762C-814B-4C47-B686-415C437E7BB0}"/>
    <dgm:cxn modelId="{F25CC348-99B6-44A9-9B74-92B694267DDE}" srcId="{EC3DD41F-0F03-41C0-B204-8F41B3346D1E}" destId="{6E3D7715-B028-4CE5-B42C-E074F9D2487A}" srcOrd="2" destOrd="0" parTransId="{8404B373-2F16-4745-B8A4-CB1759D480E5}" sibTransId="{5973DF04-E74B-4F29-8014-929254C6431C}"/>
    <dgm:cxn modelId="{952416CC-F6B0-4305-866F-E0730813BA30}" type="presOf" srcId="{886B9F92-43BF-444E-AF2E-3E826CEE96D1}" destId="{F2546DA0-CE71-4516-A4AB-7E43D6C25286}" srcOrd="0" destOrd="0" presId="urn:microsoft.com/office/officeart/2005/8/layout/process2"/>
    <dgm:cxn modelId="{1BA847DE-7A2E-4DBC-AEFB-45B4BF8B7BD2}" type="presOf" srcId="{311EBA0A-0D34-4F0C-B572-EFB94B95E07A}" destId="{570557BF-3403-4177-B55A-14AE005DBFF9}" srcOrd="0" destOrd="0" presId="urn:microsoft.com/office/officeart/2005/8/layout/process2"/>
    <dgm:cxn modelId="{122862FD-48B1-4C1F-B52E-CBDDABA41C4C}" type="presOf" srcId="{0197762C-814B-4C47-B686-415C437E7BB0}" destId="{D9A6F095-FC33-474E-824D-25EBC08AEA9D}" srcOrd="1" destOrd="0" presId="urn:microsoft.com/office/officeart/2005/8/layout/process2"/>
    <dgm:cxn modelId="{905D6AA2-C92D-4509-BC36-A708104B3D24}" type="presOf" srcId="{0197762C-814B-4C47-B686-415C437E7BB0}" destId="{FA3F918D-22A2-420B-A17A-18B6363A9C9C}" srcOrd="0" destOrd="0" presId="urn:microsoft.com/office/officeart/2005/8/layout/process2"/>
    <dgm:cxn modelId="{6E8E4EF1-75BF-4B6D-979A-31953BE07164}" type="presOf" srcId="{6E3D7715-B028-4CE5-B42C-E074F9D2487A}" destId="{32040F39-C6EB-4BA5-BA6A-9CBB7F281685}" srcOrd="0" destOrd="0" presId="urn:microsoft.com/office/officeart/2005/8/layout/process2"/>
    <dgm:cxn modelId="{F7038011-CDBA-413E-A43F-5194B01C9342}" type="presOf" srcId="{EC3DD41F-0F03-41C0-B204-8F41B3346D1E}" destId="{8EA1613D-9BA6-49E7-B325-3CD9D443C63D}" srcOrd="0" destOrd="0" presId="urn:microsoft.com/office/officeart/2005/8/layout/process2"/>
    <dgm:cxn modelId="{3FCD5741-58D8-4639-9F3C-B83E1767FFCC}" srcId="{EC3DD41F-0F03-41C0-B204-8F41B3346D1E}" destId="{886B9F92-43BF-444E-AF2E-3E826CEE96D1}" srcOrd="1" destOrd="0" parTransId="{00C8C9DC-7CD2-4935-BE96-A44F184B3B75}" sibTransId="{8FFF24DB-F76A-4E49-BD74-56724A68F13F}"/>
    <dgm:cxn modelId="{62D2411A-B39A-440C-A36C-4B10A26439A1}" type="presOf" srcId="{8FFF24DB-F76A-4E49-BD74-56724A68F13F}" destId="{1BE5FD79-60E3-4BF7-9449-A5A1A504A737}" srcOrd="1" destOrd="0" presId="urn:microsoft.com/office/officeart/2005/8/layout/process2"/>
    <dgm:cxn modelId="{14CDAA6F-9D99-43A4-A6ED-1214CD84F3A3}" type="presParOf" srcId="{8EA1613D-9BA6-49E7-B325-3CD9D443C63D}" destId="{570557BF-3403-4177-B55A-14AE005DBFF9}" srcOrd="0" destOrd="0" presId="urn:microsoft.com/office/officeart/2005/8/layout/process2"/>
    <dgm:cxn modelId="{88975AA4-5920-454D-B38E-1F28A8033E9F}" type="presParOf" srcId="{8EA1613D-9BA6-49E7-B325-3CD9D443C63D}" destId="{FA3F918D-22A2-420B-A17A-18B6363A9C9C}" srcOrd="1" destOrd="0" presId="urn:microsoft.com/office/officeart/2005/8/layout/process2"/>
    <dgm:cxn modelId="{3F20A5DB-F1C5-4D78-AAA5-2C31469317D6}" type="presParOf" srcId="{FA3F918D-22A2-420B-A17A-18B6363A9C9C}" destId="{D9A6F095-FC33-474E-824D-25EBC08AEA9D}" srcOrd="0" destOrd="0" presId="urn:microsoft.com/office/officeart/2005/8/layout/process2"/>
    <dgm:cxn modelId="{4FB9A9D8-C70F-4EA3-8555-215971E44AFC}" type="presParOf" srcId="{8EA1613D-9BA6-49E7-B325-3CD9D443C63D}" destId="{F2546DA0-CE71-4516-A4AB-7E43D6C25286}" srcOrd="2" destOrd="0" presId="urn:microsoft.com/office/officeart/2005/8/layout/process2"/>
    <dgm:cxn modelId="{72815453-303D-434F-AA9B-327F12C137D1}" type="presParOf" srcId="{8EA1613D-9BA6-49E7-B325-3CD9D443C63D}" destId="{738FDC6B-43CB-42B7-8D64-78C166EB48EE}" srcOrd="3" destOrd="0" presId="urn:microsoft.com/office/officeart/2005/8/layout/process2"/>
    <dgm:cxn modelId="{1EA05737-6B40-4CD2-8723-C6138FEC7772}" type="presParOf" srcId="{738FDC6B-43CB-42B7-8D64-78C166EB48EE}" destId="{1BE5FD79-60E3-4BF7-9449-A5A1A504A737}" srcOrd="0" destOrd="0" presId="urn:microsoft.com/office/officeart/2005/8/layout/process2"/>
    <dgm:cxn modelId="{6C972364-013D-436E-A8EA-6D4065E9C60D}" type="presParOf" srcId="{8EA1613D-9BA6-49E7-B325-3CD9D443C63D}" destId="{32040F39-C6EB-4BA5-BA6A-9CBB7F281685}"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02D8F-A937-4BF6-95B6-B1437C00F944}">
      <dsp:nvSpPr>
        <dsp:cNvPr id="0" name=""/>
        <dsp:cNvSpPr/>
      </dsp:nvSpPr>
      <dsp:spPr>
        <a:xfrm>
          <a:off x="353073" y="0"/>
          <a:ext cx="1055761" cy="586534"/>
        </a:xfrm>
        <a:prstGeom prst="roundRect">
          <a:avLst>
            <a:gd name="adj" fmla="val 10000"/>
          </a:avLst>
        </a:prstGeom>
        <a:solidFill>
          <a:srgbClr val="FFC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1">
                  <a:lumMod val="50000"/>
                </a:schemeClr>
              </a:solidFill>
            </a:rPr>
            <a:t>STONE</a:t>
          </a:r>
          <a:endParaRPr lang="en-US" sz="1200" kern="1200" dirty="0">
            <a:solidFill>
              <a:schemeClr val="accent1">
                <a:lumMod val="50000"/>
              </a:schemeClr>
            </a:solidFill>
          </a:endParaRPr>
        </a:p>
      </dsp:txBody>
      <dsp:txXfrm>
        <a:off x="370252" y="17179"/>
        <a:ext cx="1021403" cy="552176"/>
      </dsp:txXfrm>
    </dsp:sp>
    <dsp:sp modelId="{D7A69091-8274-4ACE-9CA1-C4132AD60587}">
      <dsp:nvSpPr>
        <dsp:cNvPr id="0" name=""/>
        <dsp:cNvSpPr/>
      </dsp:nvSpPr>
      <dsp:spPr>
        <a:xfrm>
          <a:off x="1878062" y="0"/>
          <a:ext cx="1055761" cy="586534"/>
        </a:xfrm>
        <a:prstGeom prst="roundRect">
          <a:avLst>
            <a:gd name="adj" fmla="val 10000"/>
          </a:avLst>
        </a:prstGeom>
        <a:solidFill>
          <a:srgbClr val="FFC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accent1">
                  <a:lumMod val="50000"/>
                </a:schemeClr>
              </a:solidFill>
            </a:rPr>
            <a:t>FRANKFURTER</a:t>
          </a:r>
          <a:endParaRPr lang="en-US" sz="1200" kern="1200" dirty="0">
            <a:solidFill>
              <a:schemeClr val="accent1">
                <a:lumMod val="50000"/>
              </a:schemeClr>
            </a:solidFill>
          </a:endParaRPr>
        </a:p>
      </dsp:txBody>
      <dsp:txXfrm>
        <a:off x="1895241" y="17179"/>
        <a:ext cx="1021403" cy="552176"/>
      </dsp:txXfrm>
    </dsp:sp>
    <dsp:sp modelId="{639041F0-0B14-4866-9B02-776E387CCAFA}">
      <dsp:nvSpPr>
        <dsp:cNvPr id="0" name=""/>
        <dsp:cNvSpPr/>
      </dsp:nvSpPr>
      <dsp:spPr>
        <a:xfrm>
          <a:off x="1423498" y="2492770"/>
          <a:ext cx="439900" cy="43990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0B48B3-D7A5-4341-BFE1-90E801557096}">
      <dsp:nvSpPr>
        <dsp:cNvPr id="0" name=""/>
        <dsp:cNvSpPr/>
      </dsp:nvSpPr>
      <dsp:spPr>
        <a:xfrm rot="240000">
          <a:off x="323344" y="2304268"/>
          <a:ext cx="2640209" cy="1846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D3B5A-7A06-494D-929D-78E6469D47E1}">
      <dsp:nvSpPr>
        <dsp:cNvPr id="0" name=""/>
        <dsp:cNvSpPr/>
      </dsp:nvSpPr>
      <dsp:spPr>
        <a:xfrm rot="240000">
          <a:off x="1908560" y="1842668"/>
          <a:ext cx="1053418" cy="490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Judicial Restraint</a:t>
          </a:r>
          <a:endParaRPr lang="en-US" sz="1200" kern="1200" dirty="0"/>
        </a:p>
      </dsp:txBody>
      <dsp:txXfrm>
        <a:off x="1932518" y="1866626"/>
        <a:ext cx="1005502" cy="442869"/>
      </dsp:txXfrm>
    </dsp:sp>
    <dsp:sp modelId="{B73BDE9F-62E3-499E-88EE-AED5F525F69F}">
      <dsp:nvSpPr>
        <dsp:cNvPr id="0" name=""/>
        <dsp:cNvSpPr/>
      </dsp:nvSpPr>
      <dsp:spPr>
        <a:xfrm rot="240000">
          <a:off x="1946685" y="1314788"/>
          <a:ext cx="1053418" cy="490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Patriotism and Unity</a:t>
          </a:r>
          <a:endParaRPr lang="en-US" sz="1200" kern="1200" dirty="0"/>
        </a:p>
      </dsp:txBody>
      <dsp:txXfrm>
        <a:off x="1970643" y="1338746"/>
        <a:ext cx="1005502" cy="442869"/>
      </dsp:txXfrm>
    </dsp:sp>
    <dsp:sp modelId="{555D307F-1272-44CB-986D-09EA068F7D39}">
      <dsp:nvSpPr>
        <dsp:cNvPr id="0" name=""/>
        <dsp:cNvSpPr/>
      </dsp:nvSpPr>
      <dsp:spPr>
        <a:xfrm rot="240000">
          <a:off x="1984810" y="798638"/>
          <a:ext cx="1053418" cy="490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Majority Rule</a:t>
          </a:r>
          <a:endParaRPr lang="en-US" sz="1200" kern="1200" dirty="0"/>
        </a:p>
      </dsp:txBody>
      <dsp:txXfrm>
        <a:off x="2008768" y="822596"/>
        <a:ext cx="1005502" cy="442869"/>
      </dsp:txXfrm>
    </dsp:sp>
    <dsp:sp modelId="{F8AED416-1EB1-4131-A4A3-68D1B4B356A1}">
      <dsp:nvSpPr>
        <dsp:cNvPr id="0" name=""/>
        <dsp:cNvSpPr/>
      </dsp:nvSpPr>
      <dsp:spPr>
        <a:xfrm rot="240000">
          <a:off x="398235" y="1737092"/>
          <a:ext cx="1053418" cy="490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Fairness</a:t>
          </a:r>
          <a:endParaRPr lang="en-US" sz="1200" kern="1200" dirty="0"/>
        </a:p>
      </dsp:txBody>
      <dsp:txXfrm>
        <a:off x="422193" y="1761050"/>
        <a:ext cx="1005502" cy="442869"/>
      </dsp:txXfrm>
    </dsp:sp>
    <dsp:sp modelId="{5EEE04C8-5F80-4FB2-8E60-5F6C886D1F73}">
      <dsp:nvSpPr>
        <dsp:cNvPr id="0" name=""/>
        <dsp:cNvSpPr/>
      </dsp:nvSpPr>
      <dsp:spPr>
        <a:xfrm rot="240000">
          <a:off x="436359" y="1209212"/>
          <a:ext cx="1053418" cy="490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Fundamental Liberties</a:t>
          </a:r>
          <a:endParaRPr lang="en-US" sz="1200" kern="1200" dirty="0"/>
        </a:p>
      </dsp:txBody>
      <dsp:txXfrm>
        <a:off x="460317" y="1233170"/>
        <a:ext cx="1005502" cy="442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557BF-3403-4177-B55A-14AE005DBFF9}">
      <dsp:nvSpPr>
        <dsp:cNvPr id="0" name=""/>
        <dsp:cNvSpPr/>
      </dsp:nvSpPr>
      <dsp:spPr>
        <a:xfrm>
          <a:off x="622276" y="0"/>
          <a:ext cx="1630454" cy="9058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Supreme Court of the U.S.</a:t>
          </a:r>
          <a:endParaRPr lang="en-US" sz="1800" kern="1200" dirty="0"/>
        </a:p>
      </dsp:txBody>
      <dsp:txXfrm>
        <a:off x="648806" y="26530"/>
        <a:ext cx="1577394" cy="852748"/>
      </dsp:txXfrm>
    </dsp:sp>
    <dsp:sp modelId="{FA3F918D-22A2-420B-A17A-18B6363A9C9C}">
      <dsp:nvSpPr>
        <dsp:cNvPr id="0" name=""/>
        <dsp:cNvSpPr/>
      </dsp:nvSpPr>
      <dsp:spPr>
        <a:xfrm rot="16200000">
          <a:off x="1267664" y="928453"/>
          <a:ext cx="339678" cy="40761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15220" y="1064324"/>
        <a:ext cx="244567" cy="237775"/>
      </dsp:txXfrm>
    </dsp:sp>
    <dsp:sp modelId="{F2546DA0-CE71-4516-A4AB-7E43D6C25286}">
      <dsp:nvSpPr>
        <dsp:cNvPr id="0" name=""/>
        <dsp:cNvSpPr/>
      </dsp:nvSpPr>
      <dsp:spPr>
        <a:xfrm>
          <a:off x="622276" y="1358712"/>
          <a:ext cx="1630454" cy="9058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 Court of Appeals</a:t>
          </a:r>
          <a:endParaRPr lang="en-US" sz="1800" kern="1200" dirty="0"/>
        </a:p>
      </dsp:txBody>
      <dsp:txXfrm>
        <a:off x="648806" y="1385242"/>
        <a:ext cx="1577394" cy="852748"/>
      </dsp:txXfrm>
    </dsp:sp>
    <dsp:sp modelId="{738FDC6B-43CB-42B7-8D64-78C166EB48EE}">
      <dsp:nvSpPr>
        <dsp:cNvPr id="0" name=""/>
        <dsp:cNvSpPr/>
      </dsp:nvSpPr>
      <dsp:spPr>
        <a:xfrm rot="16200000">
          <a:off x="1267664" y="2287165"/>
          <a:ext cx="339678" cy="40761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15220" y="2423036"/>
        <a:ext cx="244567" cy="237775"/>
      </dsp:txXfrm>
    </dsp:sp>
    <dsp:sp modelId="{32040F39-C6EB-4BA5-BA6A-9CBB7F281685}">
      <dsp:nvSpPr>
        <dsp:cNvPr id="0" name=""/>
        <dsp:cNvSpPr/>
      </dsp:nvSpPr>
      <dsp:spPr>
        <a:xfrm>
          <a:off x="622276" y="2717424"/>
          <a:ext cx="1630454" cy="90580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 District Court</a:t>
          </a:r>
          <a:endParaRPr lang="en-US" sz="1800" kern="1200" dirty="0"/>
        </a:p>
      </dsp:txBody>
      <dsp:txXfrm>
        <a:off x="648806" y="2743954"/>
        <a:ext cx="1577394" cy="852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557BF-3403-4177-B55A-14AE005DBFF9}">
      <dsp:nvSpPr>
        <dsp:cNvPr id="0" name=""/>
        <dsp:cNvSpPr/>
      </dsp:nvSpPr>
      <dsp:spPr>
        <a:xfrm>
          <a:off x="711326" y="0"/>
          <a:ext cx="1621228" cy="9006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Supreme Court of the U.S.</a:t>
          </a:r>
          <a:endParaRPr lang="en-US" sz="1800" kern="1200" dirty="0"/>
        </a:p>
      </dsp:txBody>
      <dsp:txXfrm>
        <a:off x="737706" y="26380"/>
        <a:ext cx="1568468" cy="847922"/>
      </dsp:txXfrm>
    </dsp:sp>
    <dsp:sp modelId="{FA3F918D-22A2-420B-A17A-18B6363A9C9C}">
      <dsp:nvSpPr>
        <dsp:cNvPr id="0" name=""/>
        <dsp:cNvSpPr/>
      </dsp:nvSpPr>
      <dsp:spPr>
        <a:xfrm rot="16200000">
          <a:off x="1353063" y="923199"/>
          <a:ext cx="337755" cy="40530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400348" y="1058301"/>
        <a:ext cx="243185" cy="236429"/>
      </dsp:txXfrm>
    </dsp:sp>
    <dsp:sp modelId="{F2546DA0-CE71-4516-A4AB-7E43D6C25286}">
      <dsp:nvSpPr>
        <dsp:cNvPr id="0" name=""/>
        <dsp:cNvSpPr/>
      </dsp:nvSpPr>
      <dsp:spPr>
        <a:xfrm>
          <a:off x="711326" y="1351023"/>
          <a:ext cx="1621228" cy="9006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 Court of Appeals</a:t>
          </a:r>
          <a:endParaRPr lang="en-US" sz="1800" kern="1200" dirty="0"/>
        </a:p>
      </dsp:txBody>
      <dsp:txXfrm>
        <a:off x="737706" y="1377403"/>
        <a:ext cx="1568468" cy="847922"/>
      </dsp:txXfrm>
    </dsp:sp>
    <dsp:sp modelId="{738FDC6B-43CB-42B7-8D64-78C166EB48EE}">
      <dsp:nvSpPr>
        <dsp:cNvPr id="0" name=""/>
        <dsp:cNvSpPr/>
      </dsp:nvSpPr>
      <dsp:spPr>
        <a:xfrm rot="16200000">
          <a:off x="1353063" y="2274222"/>
          <a:ext cx="337755" cy="40530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400348" y="2409324"/>
        <a:ext cx="243185" cy="236429"/>
      </dsp:txXfrm>
    </dsp:sp>
    <dsp:sp modelId="{32040F39-C6EB-4BA5-BA6A-9CBB7F281685}">
      <dsp:nvSpPr>
        <dsp:cNvPr id="0" name=""/>
        <dsp:cNvSpPr/>
      </dsp:nvSpPr>
      <dsp:spPr>
        <a:xfrm>
          <a:off x="711326" y="2702046"/>
          <a:ext cx="1621228" cy="9006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U.S. District Court</a:t>
          </a:r>
          <a:endParaRPr lang="en-US" sz="1800" kern="1200" dirty="0"/>
        </a:p>
      </dsp:txBody>
      <dsp:txXfrm>
        <a:off x="737706" y="2728426"/>
        <a:ext cx="1568468" cy="84792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45D75-1EB0-E84C-9CB2-F9A42091B813}" type="datetimeFigureOut">
              <a:rPr lang="en-US" smtClean="0"/>
              <a:t>2/15/2018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277B8-B455-A440-83AA-C55C52EC4D2B}" type="slidenum">
              <a:rPr lang="en-US" smtClean="0"/>
              <a:t>‹#›</a:t>
            </a:fld>
            <a:endParaRPr lang="en-US"/>
          </a:p>
        </p:txBody>
      </p:sp>
    </p:spTree>
    <p:extLst>
      <p:ext uri="{BB962C8B-B14F-4D97-AF65-F5344CB8AC3E}">
        <p14:creationId xmlns:p14="http://schemas.microsoft.com/office/powerpoint/2010/main" val="150512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8E91D2-0C12-48A3-80CB-C11B006C40A3}" type="datetime1">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5459460"/>
            <a:ext cx="1828800" cy="683001"/>
          </a:xfrm>
          <a:prstGeom prst="rect">
            <a:avLst/>
          </a:prstGeom>
        </p:spPr>
      </p:pic>
    </p:spTree>
    <p:extLst>
      <p:ext uri="{BB962C8B-B14F-4D97-AF65-F5344CB8AC3E}">
        <p14:creationId xmlns:p14="http://schemas.microsoft.com/office/powerpoint/2010/main" val="3189954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9666"/>
            <a:ext cx="7886700" cy="132556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73D77D-5045-4DFC-9412-92DDB05E3984}" type="datetime1">
              <a:rPr lang="en-US" smtClean="0"/>
              <a:t>2/15/2018</a:t>
            </a:fld>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a:p>
        </p:txBody>
      </p:sp>
      <p:cxnSp>
        <p:nvCxnSpPr>
          <p:cNvPr id="7" name="Straight Connector 6"/>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846439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227"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A9819-6351-46F3-8560-EEDE83F6CE25}" type="datetime1">
              <a:rPr lang="en-US" smtClean="0"/>
              <a:t>2/15/2018</a:t>
            </a:fld>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a:p>
        </p:txBody>
      </p:sp>
      <p:cxnSp>
        <p:nvCxnSpPr>
          <p:cNvPr id="7" name="Straight Connector 6"/>
          <p:cNvCxnSpPr/>
          <p:nvPr userDrawn="1"/>
        </p:nvCxnSpPr>
        <p:spPr>
          <a:xfrm>
            <a:off x="6791232" y="365125"/>
            <a:ext cx="0" cy="581183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976054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cxnSp>
        <p:nvCxnSpPr>
          <p:cNvPr id="8" name="Straight Connector 7"/>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628650" y="279666"/>
            <a:ext cx="7886700" cy="1325563"/>
          </a:xfrm>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8D903AA4-EE2A-4BC6-9303-C0CAFB75E06B}" type="datetime1">
              <a:rPr lang="en-US" smtClean="0"/>
              <a:t>2/15/2018</a:t>
            </a:fld>
            <a:endParaRPr lang="en-US" dirty="0"/>
          </a:p>
        </p:txBody>
      </p:sp>
      <p:sp>
        <p:nvSpPr>
          <p:cNvPr id="12" name="Slide Number Placeholder 11"/>
          <p:cNvSpPr>
            <a:spLocks noGrp="1"/>
          </p:cNvSpPr>
          <p:nvPr>
            <p:ph type="sldNum" sz="quarter" idx="12"/>
          </p:nvPr>
        </p:nvSpPr>
        <p:spPr/>
        <p:txBody>
          <a:bodyPr/>
          <a:lstStyle/>
          <a:p>
            <a:fld id="{FFEBE46C-019A-6D47-B85D-E2C6165E1062}" type="slidenum">
              <a:rPr lang="en-US" smtClean="0"/>
              <a:t>‹#›</a:t>
            </a:fld>
            <a:endParaRPr lang="en-US"/>
          </a:p>
        </p:txBody>
      </p:sp>
    </p:spTree>
    <p:extLst>
      <p:ext uri="{BB962C8B-B14F-4D97-AF65-F5344CB8AC3E}">
        <p14:creationId xmlns:p14="http://schemas.microsoft.com/office/powerpoint/2010/main" val="1236958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DDDE2-1B60-4A6F-90F5-678016CD9CFD}" type="datetime1">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5459460"/>
            <a:ext cx="1828800" cy="683001"/>
          </a:xfrm>
          <a:prstGeom prst="rect">
            <a:avLst/>
          </a:prstGeom>
        </p:spPr>
      </p:pic>
    </p:spTree>
    <p:extLst>
      <p:ext uri="{BB962C8B-B14F-4D97-AF65-F5344CB8AC3E}">
        <p14:creationId xmlns:p14="http://schemas.microsoft.com/office/powerpoint/2010/main" val="1922781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9666"/>
            <a:ext cx="78867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174FFD-4468-4EDB-A5E5-D248653FFAD0}" type="datetime1">
              <a:rPr lang="en-US" smtClean="0"/>
              <a:t>2/15/2018</a:t>
            </a:fld>
            <a:endParaRPr lang="en-US"/>
          </a:p>
        </p:txBody>
      </p:sp>
      <p:sp>
        <p:nvSpPr>
          <p:cNvPr id="7" name="Slide Number Placeholder 6"/>
          <p:cNvSpPr>
            <a:spLocks noGrp="1"/>
          </p:cNvSpPr>
          <p:nvPr>
            <p:ph type="sldNum" sz="quarter" idx="12"/>
          </p:nvPr>
        </p:nvSpPr>
        <p:spPr/>
        <p:txBody>
          <a:bodyPr/>
          <a:lstStyle/>
          <a:p>
            <a:fld id="{FFEBE46C-019A-6D47-B85D-E2C6165E1062}" type="slidenum">
              <a:rPr lang="en-US" smtClean="0"/>
              <a:t>‹#›</a:t>
            </a:fld>
            <a:endParaRPr lang="en-US"/>
          </a:p>
        </p:txBody>
      </p:sp>
      <p:cxnSp>
        <p:nvCxnSpPr>
          <p:cNvPr id="8" name="Straight Connector 7"/>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852716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966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F2A411-D5CA-4CCD-8F9E-C9FFE5D8F331}" type="datetime1">
              <a:rPr lang="en-US" smtClean="0"/>
              <a:t>2/15/2018</a:t>
            </a:fld>
            <a:endParaRPr lang="en-US"/>
          </a:p>
        </p:txBody>
      </p:sp>
      <p:sp>
        <p:nvSpPr>
          <p:cNvPr id="9" name="Slide Number Placeholder 8"/>
          <p:cNvSpPr>
            <a:spLocks noGrp="1"/>
          </p:cNvSpPr>
          <p:nvPr>
            <p:ph type="sldNum" sz="quarter" idx="12"/>
          </p:nvPr>
        </p:nvSpPr>
        <p:spPr/>
        <p:txBody>
          <a:bodyPr/>
          <a:lstStyle/>
          <a:p>
            <a:fld id="{FFEBE46C-019A-6D47-B85D-E2C6165E1062}" type="slidenum">
              <a:rPr lang="en-US" smtClean="0"/>
              <a:t>‹#›</a:t>
            </a:fld>
            <a:endParaRPr lang="en-US"/>
          </a:p>
        </p:txBody>
      </p:sp>
      <p:cxnSp>
        <p:nvCxnSpPr>
          <p:cNvPr id="10" name="Straight Connector 9"/>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1452830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9666"/>
            <a:ext cx="7886700" cy="13255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6D534E-D4E9-4F31-9821-1AB1AAFABBCF}" type="datetime1">
              <a:rPr lang="en-US" smtClean="0"/>
              <a:t>2/15/2018</a:t>
            </a:fld>
            <a:endParaRPr lang="en-US"/>
          </a:p>
        </p:txBody>
      </p:sp>
      <p:sp>
        <p:nvSpPr>
          <p:cNvPr id="5" name="Slide Number Placeholder 4"/>
          <p:cNvSpPr>
            <a:spLocks noGrp="1"/>
          </p:cNvSpPr>
          <p:nvPr>
            <p:ph type="sldNum" sz="quarter" idx="12"/>
          </p:nvPr>
        </p:nvSpPr>
        <p:spPr/>
        <p:txBody>
          <a:bodyPr/>
          <a:lstStyle/>
          <a:p>
            <a:fld id="{FFEBE46C-019A-6D47-B85D-E2C6165E1062}" type="slidenum">
              <a:rPr lang="en-US" smtClean="0"/>
              <a:t>‹#›</a:t>
            </a:fld>
            <a:endParaRPr lang="en-US"/>
          </a:p>
        </p:txBody>
      </p:sp>
      <p:cxnSp>
        <p:nvCxnSpPr>
          <p:cNvPr id="6" name="Straight Connector 5"/>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837315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FD013-8781-4C1E-A16E-151B3B3CFD04}" type="datetime1">
              <a:rPr lang="en-US" smtClean="0"/>
              <a:t>2/15/2018</a:t>
            </a:fld>
            <a:endParaRPr lang="en-US"/>
          </a:p>
        </p:txBody>
      </p:sp>
      <p:sp>
        <p:nvSpPr>
          <p:cNvPr id="4" name="Slide Number Placeholder 3"/>
          <p:cNvSpPr>
            <a:spLocks noGrp="1"/>
          </p:cNvSpPr>
          <p:nvPr>
            <p:ph type="sldNum" sz="quarter" idx="12"/>
          </p:nvPr>
        </p:nvSpPr>
        <p:spPr/>
        <p:txBody>
          <a:bodyPr/>
          <a:lstStyle/>
          <a:p>
            <a:fld id="{FFEBE46C-019A-6D47-B85D-E2C6165E1062}" type="slidenum">
              <a:rPr lang="en-US" smtClean="0"/>
              <a:t>‹#›</a:t>
            </a:fld>
            <a:endParaRPr lang="en-US"/>
          </a:p>
        </p:txBody>
      </p:sp>
      <p:pic>
        <p:nvPicPr>
          <p:cNvPr id="6"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297000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B396C-FEC4-4168-986D-37E787D64160}" type="datetime1">
              <a:rPr lang="en-US" smtClean="0"/>
              <a:t>2/15/2018</a:t>
            </a:fld>
            <a:endParaRPr lang="en-US"/>
          </a:p>
        </p:txBody>
      </p:sp>
      <p:sp>
        <p:nvSpPr>
          <p:cNvPr id="7" name="Slide Number Placeholder 6"/>
          <p:cNvSpPr>
            <a:spLocks noGrp="1"/>
          </p:cNvSpPr>
          <p:nvPr>
            <p:ph type="sldNum" sz="quarter" idx="12"/>
          </p:nvPr>
        </p:nvSpPr>
        <p:spPr/>
        <p:txBody>
          <a:bodyPr/>
          <a:lstStyle/>
          <a:p>
            <a:fld id="{FFEBE46C-019A-6D47-B85D-E2C6165E1062}" type="slidenum">
              <a:rPr lang="en-US" smtClean="0"/>
              <a:t>‹#›</a:t>
            </a:fld>
            <a:endParaRPr lang="en-US"/>
          </a:p>
        </p:txBody>
      </p:sp>
      <p:cxnSp>
        <p:nvCxnSpPr>
          <p:cNvPr id="8" name="Straight Connector 7"/>
          <p:cNvCxnSpPr/>
          <p:nvPr userDrawn="1"/>
        </p:nvCxnSpPr>
        <p:spPr>
          <a:xfrm flipV="1">
            <a:off x="0" y="2057400"/>
            <a:ext cx="3579019" cy="846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939290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968E6-0C7D-43B8-9FEA-98C49E0CE086}" type="datetime1">
              <a:rPr lang="en-US" smtClean="0"/>
              <a:t>2/15/2018</a:t>
            </a:fld>
            <a:endParaRPr lang="en-US"/>
          </a:p>
        </p:txBody>
      </p:sp>
      <p:sp>
        <p:nvSpPr>
          <p:cNvPr id="7" name="Slide Number Placeholder 6"/>
          <p:cNvSpPr>
            <a:spLocks noGrp="1"/>
          </p:cNvSpPr>
          <p:nvPr>
            <p:ph type="sldNum" sz="quarter" idx="12"/>
          </p:nvPr>
        </p:nvSpPr>
        <p:spPr/>
        <p:txBody>
          <a:bodyPr/>
          <a:lstStyle/>
          <a:p>
            <a:fld id="{FFEBE46C-019A-6D47-B85D-E2C6165E1062}" type="slidenum">
              <a:rPr lang="en-US" smtClean="0"/>
              <a:t>‹#›</a:t>
            </a:fld>
            <a:endParaRPr lang="en-US"/>
          </a:p>
        </p:txBody>
      </p:sp>
      <p:cxnSp>
        <p:nvCxnSpPr>
          <p:cNvPr id="8" name="Straight Connector 7"/>
          <p:cNvCxnSpPr/>
          <p:nvPr userDrawn="1"/>
        </p:nvCxnSpPr>
        <p:spPr>
          <a:xfrm flipV="1">
            <a:off x="0" y="2057400"/>
            <a:ext cx="3579019" cy="846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4995981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9DDBC-CC4D-4FA0-82EE-C9E1142D98C9}" type="datetime1">
              <a:rPr lang="en-US" smtClean="0"/>
              <a:t>2/15/2018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BE46C-019A-6D47-B85D-E2C6165E1062}" type="slidenum">
              <a:rPr lang="en-US" smtClean="0"/>
              <a:t>‹#›</a:t>
            </a:fld>
            <a:endParaRPr lang="en-US"/>
          </a:p>
        </p:txBody>
      </p:sp>
    </p:spTree>
    <p:extLst>
      <p:ext uri="{BB962C8B-B14F-4D97-AF65-F5344CB8AC3E}">
        <p14:creationId xmlns:p14="http://schemas.microsoft.com/office/powerpoint/2010/main" val="143350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518" y="2424023"/>
            <a:ext cx="8902460" cy="1832066"/>
          </a:xfrm>
        </p:spPr>
        <p:txBody>
          <a:bodyPr/>
          <a:lstStyle/>
          <a:p>
            <a:r>
              <a:rPr lang="en-US" i="1" dirty="0" smtClean="0"/>
              <a:t>The Flag Salute Cases</a:t>
            </a:r>
            <a:endParaRPr lang="en-US" i="1" dirty="0"/>
          </a:p>
        </p:txBody>
      </p:sp>
      <p:sp>
        <p:nvSpPr>
          <p:cNvPr id="3" name="Subtitle 2"/>
          <p:cNvSpPr>
            <a:spLocks noGrp="1"/>
          </p:cNvSpPr>
          <p:nvPr>
            <p:ph type="subTitle" idx="1"/>
          </p:nvPr>
        </p:nvSpPr>
        <p:spPr>
          <a:xfrm>
            <a:off x="1143000" y="4252828"/>
            <a:ext cx="6858000" cy="1655762"/>
          </a:xfrm>
        </p:spPr>
        <p:txBody>
          <a:bodyPr/>
          <a:lstStyle/>
          <a:p>
            <a:r>
              <a:rPr lang="en-US" dirty="0" smtClean="0"/>
              <a:t>Federal Trials and Great Debates </a:t>
            </a:r>
          </a:p>
          <a:p>
            <a:r>
              <a:rPr lang="en-US" dirty="0" smtClean="0"/>
              <a:t>in United States History</a:t>
            </a:r>
            <a:endParaRPr lang="en-US" dirty="0"/>
          </a:p>
        </p:txBody>
      </p:sp>
      <p:pic>
        <p:nvPicPr>
          <p:cNvPr id="4" name="Picture 3"/>
          <p:cNvPicPr>
            <a:picLocks noChangeAspect="1"/>
          </p:cNvPicPr>
          <p:nvPr/>
        </p:nvPicPr>
        <p:blipFill>
          <a:blip r:embed="rId2"/>
          <a:stretch>
            <a:fillRect/>
          </a:stretch>
        </p:blipFill>
        <p:spPr>
          <a:xfrm>
            <a:off x="3735238" y="313231"/>
            <a:ext cx="1872383" cy="1439220"/>
          </a:xfrm>
          <a:prstGeom prst="rect">
            <a:avLst/>
          </a:prstGeom>
        </p:spPr>
      </p:pic>
      <p:sp>
        <p:nvSpPr>
          <p:cNvPr id="5" name="TextBox 4"/>
          <p:cNvSpPr txBox="1"/>
          <p:nvPr/>
        </p:nvSpPr>
        <p:spPr>
          <a:xfrm>
            <a:off x="3243533" y="1821463"/>
            <a:ext cx="2829915" cy="461665"/>
          </a:xfrm>
          <a:prstGeom prst="rect">
            <a:avLst/>
          </a:prstGeom>
          <a:noFill/>
        </p:spPr>
        <p:txBody>
          <a:bodyPr wrap="square" rtlCol="0">
            <a:spAutoFit/>
          </a:bodyPr>
          <a:lstStyle/>
          <a:p>
            <a:pPr algn="ctr"/>
            <a:r>
              <a:rPr lang="en-US" sz="1200" dirty="0" smtClean="0">
                <a:solidFill>
                  <a:schemeClr val="accent1">
                    <a:lumMod val="50000"/>
                  </a:schemeClr>
                </a:solidFill>
                <a:latin typeface="Arial" panose="020B0604020202020204" pitchFamily="34" charset="0"/>
                <a:cs typeface="Arial" panose="020B0604020202020204" pitchFamily="34" charset="0"/>
              </a:rPr>
              <a:t>William, Walter, and Lillian </a:t>
            </a:r>
            <a:r>
              <a:rPr lang="en-US" sz="1200" dirty="0" err="1" smtClean="0">
                <a:solidFill>
                  <a:schemeClr val="accent1">
                    <a:lumMod val="50000"/>
                  </a:schemeClr>
                </a:solidFill>
                <a:latin typeface="Arial" panose="020B0604020202020204" pitchFamily="34" charset="0"/>
                <a:cs typeface="Arial" panose="020B0604020202020204" pitchFamily="34" charset="0"/>
              </a:rPr>
              <a:t>Gobitis</a:t>
            </a:r>
            <a:endParaRPr lang="en-US" sz="1200" dirty="0" smtClean="0">
              <a:solidFill>
                <a:schemeClr val="accent1">
                  <a:lumMod val="50000"/>
                </a:schemeClr>
              </a:solidFill>
              <a:latin typeface="Arial" panose="020B0604020202020204" pitchFamily="34" charset="0"/>
              <a:cs typeface="Arial" panose="020B0604020202020204" pitchFamily="34" charset="0"/>
            </a:endParaRPr>
          </a:p>
          <a:p>
            <a:pPr algn="ctr"/>
            <a:r>
              <a:rPr lang="en-US" sz="1200" dirty="0" smtClean="0">
                <a:solidFill>
                  <a:schemeClr val="accent1">
                    <a:lumMod val="50000"/>
                  </a:schemeClr>
                </a:solidFill>
                <a:latin typeface="Arial" panose="020B0604020202020204" pitchFamily="34" charset="0"/>
                <a:cs typeface="Arial" panose="020B0604020202020204" pitchFamily="34" charset="0"/>
              </a:rPr>
              <a:t>Courtesy: Library of Congress</a:t>
            </a:r>
            <a:endParaRPr lang="en-US" sz="12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3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203" y="1807605"/>
            <a:ext cx="5994571" cy="5058033"/>
          </a:xfrm>
        </p:spPr>
        <p:txBody>
          <a:bodyPr>
            <a:normAutofit fontScale="92500" lnSpcReduction="10000"/>
          </a:bodyPr>
          <a:lstStyle/>
          <a:p>
            <a:r>
              <a:rPr lang="en-US" dirty="0" smtClean="0"/>
              <a:t>In 1942, the West Virginia Board of Education adopted a flag salute regulation mimicking Justice Frankfurter’s opinion.</a:t>
            </a:r>
          </a:p>
          <a:p>
            <a:r>
              <a:rPr lang="en-US" dirty="0" err="1" smtClean="0"/>
              <a:t>Gathie</a:t>
            </a:r>
            <a:r>
              <a:rPr lang="en-US" dirty="0" smtClean="0"/>
              <a:t> and Marie Barnette were sent home from school several times for refusing to salute the flag.</a:t>
            </a:r>
          </a:p>
          <a:p>
            <a:r>
              <a:rPr lang="en-US" dirty="0" smtClean="0"/>
              <a:t>Their father sued under a federal statute that required the trial to be held by three judges.  </a:t>
            </a:r>
          </a:p>
          <a:p>
            <a:r>
              <a:rPr lang="en-US" dirty="0" smtClean="0"/>
              <a:t>Under this statute, the Supreme Court had to accept an immediate appeal from the losing party. </a:t>
            </a:r>
          </a:p>
        </p:txBody>
      </p:sp>
      <p:sp>
        <p:nvSpPr>
          <p:cNvPr id="3" name="Title 2"/>
          <p:cNvSpPr>
            <a:spLocks noGrp="1"/>
          </p:cNvSpPr>
          <p:nvPr>
            <p:ph type="title"/>
          </p:nvPr>
        </p:nvSpPr>
        <p:spPr/>
        <p:txBody>
          <a:bodyPr/>
          <a:lstStyle/>
          <a:p>
            <a:r>
              <a:rPr lang="en-US" dirty="0" smtClean="0"/>
              <a:t>The Barnetts’ Case</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10</a:t>
            </a:fld>
            <a:endParaRPr lang="en-US"/>
          </a:p>
        </p:txBody>
      </p:sp>
      <p:sp>
        <p:nvSpPr>
          <p:cNvPr id="6" name="Text Box 2"/>
          <p:cNvSpPr txBox="1">
            <a:spLocks noChangeArrowheads="1"/>
          </p:cNvSpPr>
          <p:nvPr/>
        </p:nvSpPr>
        <p:spPr bwMode="auto">
          <a:xfrm>
            <a:off x="6169306" y="4658764"/>
            <a:ext cx="2634688" cy="48756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pPr>
            <a:r>
              <a:rPr lang="en-US" sz="1200"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Gathie</a:t>
            </a:r>
            <a:r>
              <a:rPr lang="en-US" sz="12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and Marie Barnett</a:t>
            </a:r>
          </a:p>
          <a:p>
            <a:pPr algn="ctr">
              <a:lnSpc>
                <a:spcPct val="107000"/>
              </a:lnSpc>
            </a:pPr>
            <a:r>
              <a:rPr lang="en-US" sz="12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Courtesy: Robert H. Jackson Center</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464450" y="2051223"/>
            <a:ext cx="2020621" cy="2423332"/>
          </a:xfrm>
          <a:prstGeom prst="rect">
            <a:avLst/>
          </a:prstGeom>
        </p:spPr>
      </p:pic>
    </p:spTree>
    <p:extLst>
      <p:ext uri="{BB962C8B-B14F-4D97-AF65-F5344CB8AC3E}">
        <p14:creationId xmlns:p14="http://schemas.microsoft.com/office/powerpoint/2010/main" val="1023719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520" y="1680518"/>
            <a:ext cx="5915736" cy="5177482"/>
          </a:xfrm>
        </p:spPr>
        <p:txBody>
          <a:bodyPr>
            <a:normAutofit/>
          </a:bodyPr>
          <a:lstStyle/>
          <a:p>
            <a:r>
              <a:rPr lang="en-US" sz="3600" dirty="0" smtClean="0"/>
              <a:t>Judge John J. Parker took the unusual step of predicting that the Court would reverse itself.</a:t>
            </a:r>
          </a:p>
          <a:p>
            <a:r>
              <a:rPr lang="en-US" sz="3600" dirty="0" smtClean="0"/>
              <a:t>The three-judge panel unanimously ruled in favor of the Barnetts.</a:t>
            </a:r>
          </a:p>
          <a:p>
            <a:r>
              <a:rPr lang="en-US" sz="3600" dirty="0" smtClean="0"/>
              <a:t>The board appealed to the Supreme Court.</a:t>
            </a:r>
          </a:p>
        </p:txBody>
      </p:sp>
      <p:sp>
        <p:nvSpPr>
          <p:cNvPr id="3" name="Title 2"/>
          <p:cNvSpPr>
            <a:spLocks noGrp="1"/>
          </p:cNvSpPr>
          <p:nvPr>
            <p:ph type="title"/>
          </p:nvPr>
        </p:nvSpPr>
        <p:spPr/>
        <p:txBody>
          <a:bodyPr/>
          <a:lstStyle/>
          <a:p>
            <a:r>
              <a:rPr lang="en-US" dirty="0" smtClean="0"/>
              <a:t>Trial Court Ruling</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11</a:t>
            </a:fld>
            <a:endParaRPr lang="en-US" dirty="0"/>
          </a:p>
        </p:txBody>
      </p:sp>
      <p:sp>
        <p:nvSpPr>
          <p:cNvPr id="6" name="TextBox 5"/>
          <p:cNvSpPr txBox="1"/>
          <p:nvPr/>
        </p:nvSpPr>
        <p:spPr>
          <a:xfrm>
            <a:off x="6072255" y="5733842"/>
            <a:ext cx="2833816" cy="461665"/>
          </a:xfrm>
          <a:prstGeom prst="rect">
            <a:avLst/>
          </a:prstGeom>
          <a:noFill/>
        </p:spPr>
        <p:txBody>
          <a:bodyPr wrap="square" rtlCol="0">
            <a:spAutoFit/>
          </a:bodyPr>
          <a:lstStyle/>
          <a:p>
            <a:pPr algn="ctr"/>
            <a:r>
              <a:rPr lang="en-US" sz="1200" dirty="0" smtClean="0">
                <a:solidFill>
                  <a:schemeClr val="accent1">
                    <a:lumMod val="50000"/>
                  </a:schemeClr>
                </a:solidFill>
              </a:rPr>
              <a:t>Judge John Johnson Parker</a:t>
            </a:r>
          </a:p>
          <a:p>
            <a:pPr algn="ctr"/>
            <a:r>
              <a:rPr lang="en-US" sz="1200" dirty="0">
                <a:solidFill>
                  <a:schemeClr val="accent1">
                    <a:lumMod val="50000"/>
                  </a:schemeClr>
                </a:solidFill>
              </a:rPr>
              <a:t>Courtesy: Library of Congress</a:t>
            </a:r>
          </a:p>
        </p:txBody>
      </p:sp>
      <p:pic>
        <p:nvPicPr>
          <p:cNvPr id="7" name="Picture 6"/>
          <p:cNvPicPr>
            <a:picLocks noChangeAspect="1"/>
          </p:cNvPicPr>
          <p:nvPr/>
        </p:nvPicPr>
        <p:blipFill>
          <a:blip r:embed="rId2"/>
          <a:stretch>
            <a:fillRect/>
          </a:stretch>
        </p:blipFill>
        <p:spPr>
          <a:xfrm>
            <a:off x="6072255" y="1878222"/>
            <a:ext cx="2828789" cy="3657917"/>
          </a:xfrm>
          <a:prstGeom prst="rect">
            <a:avLst/>
          </a:prstGeom>
        </p:spPr>
      </p:pic>
    </p:spTree>
    <p:extLst>
      <p:ext uri="{BB962C8B-B14F-4D97-AF65-F5344CB8AC3E}">
        <p14:creationId xmlns:p14="http://schemas.microsoft.com/office/powerpoint/2010/main" val="39044729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34597538"/>
              </p:ext>
            </p:extLst>
          </p:nvPr>
        </p:nvGraphicFramePr>
        <p:xfrm>
          <a:off x="1095631" y="2553729"/>
          <a:ext cx="2875007" cy="362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The Appeals Process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solidFill>
                  <a:prstClr val="black">
                    <a:tint val="75000"/>
                  </a:prstClr>
                </a:solidFill>
              </a:rPr>
              <a:pPr/>
              <a:t>12</a:t>
            </a:fld>
            <a:endParaRPr lang="en-US">
              <a:solidFill>
                <a:prstClr val="black">
                  <a:tint val="75000"/>
                </a:prstClr>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155064159"/>
              </p:ext>
            </p:extLst>
          </p:nvPr>
        </p:nvGraphicFramePr>
        <p:xfrm>
          <a:off x="5025081" y="2553729"/>
          <a:ext cx="3043882" cy="36027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Multiply 7"/>
          <p:cNvSpPr/>
          <p:nvPr/>
        </p:nvSpPr>
        <p:spPr>
          <a:xfrm>
            <a:off x="6089821" y="4581387"/>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Multiply 8"/>
          <p:cNvSpPr/>
          <p:nvPr/>
        </p:nvSpPr>
        <p:spPr>
          <a:xfrm>
            <a:off x="6089821" y="3200401"/>
            <a:ext cx="914400" cy="914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urved Left Arrow 9"/>
          <p:cNvSpPr/>
          <p:nvPr/>
        </p:nvSpPr>
        <p:spPr>
          <a:xfrm rot="10800000">
            <a:off x="4726975" y="2817341"/>
            <a:ext cx="939010" cy="3031524"/>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extBox 1"/>
          <p:cNvSpPr txBox="1"/>
          <p:nvPr/>
        </p:nvSpPr>
        <p:spPr>
          <a:xfrm>
            <a:off x="732416" y="1960606"/>
            <a:ext cx="3601435" cy="369332"/>
          </a:xfrm>
          <a:prstGeom prst="rect">
            <a:avLst/>
          </a:prstGeom>
          <a:noFill/>
        </p:spPr>
        <p:txBody>
          <a:bodyPr wrap="none" rtlCol="0">
            <a:spAutoFit/>
          </a:bodyPr>
          <a:lstStyle/>
          <a:p>
            <a:r>
              <a:rPr lang="en-US" b="1" dirty="0" smtClean="0"/>
              <a:t>Minersville School District v. Gobitis</a:t>
            </a:r>
            <a:endParaRPr lang="en-US" b="1" dirty="0"/>
          </a:p>
        </p:txBody>
      </p:sp>
      <p:sp>
        <p:nvSpPr>
          <p:cNvPr id="11" name="TextBox 10"/>
          <p:cNvSpPr txBox="1"/>
          <p:nvPr/>
        </p:nvSpPr>
        <p:spPr>
          <a:xfrm>
            <a:off x="4974252" y="1960606"/>
            <a:ext cx="3562707" cy="369332"/>
          </a:xfrm>
          <a:prstGeom prst="rect">
            <a:avLst/>
          </a:prstGeom>
          <a:noFill/>
        </p:spPr>
        <p:txBody>
          <a:bodyPr wrap="none" rtlCol="0">
            <a:spAutoFit/>
          </a:bodyPr>
          <a:lstStyle/>
          <a:p>
            <a:r>
              <a:rPr lang="en-US" b="1" dirty="0" smtClean="0"/>
              <a:t>West Virginia Bd. of Ed. v. Barnette</a:t>
            </a:r>
            <a:endParaRPr lang="en-US" b="1" dirty="0"/>
          </a:p>
        </p:txBody>
      </p:sp>
    </p:spTree>
    <p:extLst>
      <p:ext uri="{BB962C8B-B14F-4D97-AF65-F5344CB8AC3E}">
        <p14:creationId xmlns:p14="http://schemas.microsoft.com/office/powerpoint/2010/main" val="2098280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191" y="1865830"/>
            <a:ext cx="5568778" cy="4882550"/>
          </a:xfrm>
        </p:spPr>
        <p:txBody>
          <a:bodyPr>
            <a:normAutofit lnSpcReduction="10000"/>
          </a:bodyPr>
          <a:lstStyle/>
          <a:p>
            <a:r>
              <a:rPr lang="en-US" dirty="0" smtClean="0"/>
              <a:t>The Supreme Court voted 6-3 to overturn its earlier decision.</a:t>
            </a:r>
          </a:p>
          <a:p>
            <a:r>
              <a:rPr lang="en-US" dirty="0" smtClean="0"/>
              <a:t>Justice Robert Jackson’s majority opinion reasoned that mandatory</a:t>
            </a:r>
            <a:r>
              <a:rPr lang="en-US" dirty="0" smtClean="0">
                <a:solidFill>
                  <a:srgbClr val="5B9BD5">
                    <a:lumMod val="50000"/>
                  </a:srgbClr>
                </a:solidFill>
              </a:rPr>
              <a:t> </a:t>
            </a:r>
            <a:r>
              <a:rPr lang="en-US" dirty="0">
                <a:solidFill>
                  <a:srgbClr val="5B9BD5">
                    <a:lumMod val="50000"/>
                  </a:srgbClr>
                </a:solidFill>
              </a:rPr>
              <a:t>salutes </a:t>
            </a:r>
            <a:r>
              <a:rPr lang="en-US" dirty="0" smtClean="0">
                <a:solidFill>
                  <a:srgbClr val="5B9BD5">
                    <a:lumMod val="50000"/>
                  </a:srgbClr>
                </a:solidFill>
              </a:rPr>
              <a:t>unconstitutionally </a:t>
            </a:r>
            <a:r>
              <a:rPr lang="en-US" dirty="0">
                <a:solidFill>
                  <a:srgbClr val="5B9BD5">
                    <a:lumMod val="50000"/>
                  </a:srgbClr>
                </a:solidFill>
              </a:rPr>
              <a:t>compelled people to declare values they did not hold.</a:t>
            </a:r>
          </a:p>
          <a:p>
            <a:r>
              <a:rPr lang="en-US" dirty="0">
                <a:solidFill>
                  <a:srgbClr val="5B9BD5">
                    <a:lumMod val="50000"/>
                  </a:srgbClr>
                </a:solidFill>
              </a:rPr>
              <a:t>Jackson’s opinion is widely regarded as one of the most eloquent in Supreme Court history.</a:t>
            </a:r>
          </a:p>
          <a:p>
            <a:endParaRPr lang="en-US" dirty="0">
              <a:solidFill>
                <a:srgbClr val="5B9BD5">
                  <a:lumMod val="50000"/>
                </a:srgbClr>
              </a:solidFill>
            </a:endParaRPr>
          </a:p>
          <a:p>
            <a:endParaRPr lang="en-US" dirty="0" smtClean="0"/>
          </a:p>
        </p:txBody>
      </p:sp>
      <p:sp>
        <p:nvSpPr>
          <p:cNvPr id="3" name="Title 2"/>
          <p:cNvSpPr>
            <a:spLocks noGrp="1"/>
          </p:cNvSpPr>
          <p:nvPr>
            <p:ph type="title"/>
          </p:nvPr>
        </p:nvSpPr>
        <p:spPr/>
        <p:txBody>
          <a:bodyPr/>
          <a:lstStyle/>
          <a:p>
            <a:r>
              <a:rPr lang="en-US" dirty="0" smtClean="0"/>
              <a:t>The Supreme Court changes Direction</a:t>
            </a:r>
            <a:endParaRPr lang="en-US" dirty="0"/>
          </a:p>
        </p:txBody>
      </p:sp>
      <p:sp>
        <p:nvSpPr>
          <p:cNvPr id="4" name="Slide Number Placeholder 3"/>
          <p:cNvSpPr>
            <a:spLocks noGrp="1"/>
          </p:cNvSpPr>
          <p:nvPr>
            <p:ph type="sldNum" sz="quarter" idx="12"/>
          </p:nvPr>
        </p:nvSpPr>
        <p:spPr>
          <a:xfrm>
            <a:off x="6374060" y="6383255"/>
            <a:ext cx="2057400" cy="365125"/>
          </a:xfrm>
        </p:spPr>
        <p:txBody>
          <a:bodyPr/>
          <a:lstStyle/>
          <a:p>
            <a:fld id="{FFEBE46C-019A-6D47-B85D-E2C6165E1062}" type="slidenum">
              <a:rPr lang="en-US" smtClean="0"/>
              <a:t>13</a:t>
            </a:fld>
            <a:endParaRPr lang="en-US"/>
          </a:p>
        </p:txBody>
      </p:sp>
      <p:sp>
        <p:nvSpPr>
          <p:cNvPr id="6" name="TextBox 5"/>
          <p:cNvSpPr txBox="1"/>
          <p:nvPr/>
        </p:nvSpPr>
        <p:spPr>
          <a:xfrm>
            <a:off x="5509761" y="5521185"/>
            <a:ext cx="3353091" cy="461665"/>
          </a:xfrm>
          <a:prstGeom prst="rect">
            <a:avLst/>
          </a:prstGeom>
          <a:noFill/>
        </p:spPr>
        <p:txBody>
          <a:bodyPr wrap="square" rtlCol="0">
            <a:spAutoFit/>
          </a:bodyPr>
          <a:lstStyle/>
          <a:p>
            <a:pPr algn="ctr"/>
            <a:r>
              <a:rPr lang="en-US" sz="1200" dirty="0" smtClean="0">
                <a:solidFill>
                  <a:schemeClr val="accent1">
                    <a:lumMod val="50000"/>
                  </a:schemeClr>
                </a:solidFill>
              </a:rPr>
              <a:t>Justice Robert H. Jackson</a:t>
            </a:r>
          </a:p>
          <a:p>
            <a:pPr algn="ctr"/>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pic>
        <p:nvPicPr>
          <p:cNvPr id="7" name="Picture 6"/>
          <p:cNvPicPr>
            <a:picLocks noChangeAspect="1"/>
          </p:cNvPicPr>
          <p:nvPr/>
        </p:nvPicPr>
        <p:blipFill>
          <a:blip r:embed="rId2"/>
          <a:stretch>
            <a:fillRect/>
          </a:stretch>
        </p:blipFill>
        <p:spPr>
          <a:xfrm>
            <a:off x="5857263" y="2036213"/>
            <a:ext cx="2658086" cy="3298222"/>
          </a:xfrm>
          <a:prstGeom prst="rect">
            <a:avLst/>
          </a:prstGeom>
        </p:spPr>
      </p:pic>
    </p:spTree>
    <p:extLst>
      <p:ext uri="{BB962C8B-B14F-4D97-AF65-F5344CB8AC3E}">
        <p14:creationId xmlns:p14="http://schemas.microsoft.com/office/powerpoint/2010/main" val="38497587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Supreme Court changes Direction</a:t>
            </a:r>
            <a:endParaRPr lang="en-US" dirty="0"/>
          </a:p>
        </p:txBody>
      </p:sp>
      <p:sp>
        <p:nvSpPr>
          <p:cNvPr id="4" name="Slide Number Placeholder 3"/>
          <p:cNvSpPr>
            <a:spLocks noGrp="1"/>
          </p:cNvSpPr>
          <p:nvPr>
            <p:ph type="sldNum" sz="quarter" idx="12"/>
          </p:nvPr>
        </p:nvSpPr>
        <p:spPr>
          <a:xfrm>
            <a:off x="6374060" y="6383255"/>
            <a:ext cx="2057400" cy="365125"/>
          </a:xfrm>
        </p:spPr>
        <p:txBody>
          <a:bodyPr/>
          <a:lstStyle/>
          <a:p>
            <a:fld id="{FFEBE46C-019A-6D47-B85D-E2C6165E1062}" type="slidenum">
              <a:rPr lang="en-US" smtClean="0">
                <a:solidFill>
                  <a:prstClr val="black">
                    <a:tint val="75000"/>
                  </a:prstClr>
                </a:solidFill>
              </a:rPr>
              <a:pPr/>
              <a:t>14</a:t>
            </a:fld>
            <a:endParaRPr lang="en-US">
              <a:solidFill>
                <a:prstClr val="black">
                  <a:tint val="75000"/>
                </a:prstClr>
              </a:solidFill>
            </a:endParaRPr>
          </a:p>
        </p:txBody>
      </p:sp>
      <p:sp>
        <p:nvSpPr>
          <p:cNvPr id="6" name="TextBox 5"/>
          <p:cNvSpPr txBox="1"/>
          <p:nvPr/>
        </p:nvSpPr>
        <p:spPr>
          <a:xfrm>
            <a:off x="5509761" y="5521185"/>
            <a:ext cx="3353091" cy="461665"/>
          </a:xfrm>
          <a:prstGeom prst="rect">
            <a:avLst/>
          </a:prstGeom>
          <a:noFill/>
        </p:spPr>
        <p:txBody>
          <a:bodyPr wrap="square" rtlCol="0">
            <a:spAutoFit/>
          </a:bodyPr>
          <a:lstStyle/>
          <a:p>
            <a:pPr algn="ctr"/>
            <a:r>
              <a:rPr lang="en-US" sz="1200" dirty="0" smtClean="0">
                <a:solidFill>
                  <a:srgbClr val="5B9BD5">
                    <a:lumMod val="50000"/>
                  </a:srgbClr>
                </a:solidFill>
              </a:rPr>
              <a:t>Justice Robert H. Jackson</a:t>
            </a:r>
          </a:p>
          <a:p>
            <a:pPr algn="ctr"/>
            <a:r>
              <a:rPr lang="en-US" sz="1200" dirty="0" smtClean="0">
                <a:solidFill>
                  <a:srgbClr val="5B9BD5">
                    <a:lumMod val="50000"/>
                  </a:srgbClr>
                </a:solidFill>
              </a:rPr>
              <a:t>Courtesy: Library of Congress</a:t>
            </a:r>
            <a:endParaRPr lang="en-US" sz="1200" dirty="0">
              <a:solidFill>
                <a:srgbClr val="5B9BD5">
                  <a:lumMod val="50000"/>
                </a:srgbClr>
              </a:solidFill>
            </a:endParaRPr>
          </a:p>
        </p:txBody>
      </p:sp>
      <p:pic>
        <p:nvPicPr>
          <p:cNvPr id="7" name="Picture 6"/>
          <p:cNvPicPr>
            <a:picLocks noChangeAspect="1"/>
          </p:cNvPicPr>
          <p:nvPr/>
        </p:nvPicPr>
        <p:blipFill>
          <a:blip r:embed="rId2"/>
          <a:stretch>
            <a:fillRect/>
          </a:stretch>
        </p:blipFill>
        <p:spPr>
          <a:xfrm>
            <a:off x="5857263" y="2036213"/>
            <a:ext cx="2658086" cy="3298222"/>
          </a:xfrm>
          <a:prstGeom prst="rect">
            <a:avLst/>
          </a:prstGeom>
        </p:spPr>
      </p:pic>
      <p:sp>
        <p:nvSpPr>
          <p:cNvPr id="8" name="Content Placeholder 1"/>
          <p:cNvSpPr txBox="1">
            <a:spLocks/>
          </p:cNvSpPr>
          <p:nvPr/>
        </p:nvSpPr>
        <p:spPr>
          <a:xfrm>
            <a:off x="6482278" y="1572498"/>
            <a:ext cx="5750650" cy="4992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5B9BD5">
                  <a:lumMod val="50000"/>
                </a:srgbClr>
              </a:solidFill>
            </a:endParaRPr>
          </a:p>
        </p:txBody>
      </p:sp>
      <p:sp>
        <p:nvSpPr>
          <p:cNvPr id="9" name="Content Placeholder 1"/>
          <p:cNvSpPr txBox="1">
            <a:spLocks/>
          </p:cNvSpPr>
          <p:nvPr/>
        </p:nvSpPr>
        <p:spPr>
          <a:xfrm>
            <a:off x="219595" y="1822049"/>
            <a:ext cx="5568778" cy="50359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5B9BD5">
                    <a:lumMod val="50000"/>
                  </a:srgbClr>
                </a:solidFill>
                <a:ea typeface="Calibri" panose="020F0502020204030204" pitchFamily="34" charset="0"/>
              </a:rPr>
              <a:t>“If there is any fixed star in our constitutional constellation it is that no official, high or petty, can prescribe what shall be orthodox in politics, nationalism, religion, or other matters of opinion or force citizens to confess by word or act their faith therein.”</a:t>
            </a:r>
          </a:p>
          <a:p>
            <a:r>
              <a:rPr lang="en-US" dirty="0" smtClean="0">
                <a:solidFill>
                  <a:srgbClr val="5B9BD5">
                    <a:lumMod val="50000"/>
                  </a:srgbClr>
                </a:solidFill>
              </a:rPr>
              <a:t>“Those </a:t>
            </a:r>
            <a:r>
              <a:rPr lang="en-US" dirty="0">
                <a:solidFill>
                  <a:srgbClr val="5B9BD5">
                    <a:lumMod val="50000"/>
                  </a:srgbClr>
                </a:solidFill>
              </a:rPr>
              <a:t>who begin coercive elimination of dissent soon find themselves exterminating dissenters. Compulsory unification of opinion achieves only the unanimity of the graveyard</a:t>
            </a:r>
            <a:r>
              <a:rPr lang="en-US" dirty="0" smtClean="0">
                <a:solidFill>
                  <a:srgbClr val="5B9BD5">
                    <a:lumMod val="50000"/>
                  </a:srgbClr>
                </a:solidFill>
              </a:rPr>
              <a:t>.”</a:t>
            </a:r>
            <a:endParaRPr lang="en-US" dirty="0">
              <a:solidFill>
                <a:srgbClr val="5B9BD5">
                  <a:lumMod val="50000"/>
                </a:srgbClr>
              </a:solidFill>
            </a:endParaRPr>
          </a:p>
          <a:p>
            <a:endParaRPr lang="en-US" dirty="0" smtClean="0">
              <a:solidFill>
                <a:srgbClr val="5B9BD5">
                  <a:lumMod val="50000"/>
                </a:srgbClr>
              </a:solidFill>
            </a:endParaRPr>
          </a:p>
          <a:p>
            <a:pPr marL="0" indent="0">
              <a:buFont typeface="Arial" panose="020B0604020202020204" pitchFamily="34" charset="0"/>
              <a:buNone/>
            </a:pPr>
            <a:endParaRPr lang="en-US" dirty="0">
              <a:solidFill>
                <a:srgbClr val="5B9BD5">
                  <a:lumMod val="50000"/>
                </a:srgbClr>
              </a:solidFill>
            </a:endParaRPr>
          </a:p>
        </p:txBody>
      </p:sp>
    </p:spTree>
    <p:extLst>
      <p:ext uri="{BB962C8B-B14F-4D97-AF65-F5344CB8AC3E}">
        <p14:creationId xmlns:p14="http://schemas.microsoft.com/office/powerpoint/2010/main" val="3855665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519" y="1735008"/>
            <a:ext cx="5760802" cy="4986468"/>
          </a:xfrm>
        </p:spPr>
        <p:txBody>
          <a:bodyPr>
            <a:noAutofit/>
          </a:bodyPr>
          <a:lstStyle/>
          <a:p>
            <a:pPr>
              <a:lnSpc>
                <a:spcPct val="100000"/>
              </a:lnSpc>
            </a:pPr>
            <a:r>
              <a:rPr lang="en-US" sz="1800" dirty="0" smtClean="0"/>
              <a:t>Justice Frank Murphy wrote a separate opinion that argued the flag salute violated the “free exercise” of religion.</a:t>
            </a:r>
          </a:p>
          <a:p>
            <a:pPr>
              <a:lnSpc>
                <a:spcPct val="100000"/>
              </a:lnSpc>
            </a:pPr>
            <a:r>
              <a:rPr lang="en-US" sz="1800" dirty="0"/>
              <a:t>Justice Frankfurter issued a famous dissenting </a:t>
            </a:r>
            <a:r>
              <a:rPr lang="en-US" sz="1800" dirty="0" smtClean="0"/>
              <a:t>opinion.</a:t>
            </a:r>
            <a:endParaRPr lang="en-US" sz="1800" dirty="0"/>
          </a:p>
          <a:p>
            <a:pPr>
              <a:lnSpc>
                <a:spcPct val="100000"/>
              </a:lnSpc>
            </a:pPr>
            <a:r>
              <a:rPr lang="en-US" sz="1800" dirty="0"/>
              <a:t>Although he personally agreed with the result of the </a:t>
            </a:r>
            <a:r>
              <a:rPr lang="en-US" sz="1800" dirty="0" smtClean="0"/>
              <a:t>case, </a:t>
            </a:r>
            <a:r>
              <a:rPr lang="en-US" sz="1800" dirty="0"/>
              <a:t>he argued that “[a]s a member of this Court I am not justified in writing my private notions of policy into the Constitution, no matter how deeply I may cherish them[.]”</a:t>
            </a:r>
          </a:p>
          <a:p>
            <a:pPr>
              <a:lnSpc>
                <a:spcPct val="100000"/>
              </a:lnSpc>
            </a:pPr>
            <a:r>
              <a:rPr lang="en-US" sz="1800" dirty="0"/>
              <a:t>He also claimed that the Court should not have abandoned its own precedent so quickly.</a:t>
            </a:r>
          </a:p>
          <a:p>
            <a:pPr>
              <a:lnSpc>
                <a:spcPct val="100000"/>
              </a:lnSpc>
            </a:pPr>
            <a:r>
              <a:rPr lang="en-US" sz="1800" dirty="0" smtClean="0"/>
              <a:t>“</a:t>
            </a:r>
            <a:r>
              <a:rPr lang="en-US" sz="1800" dirty="0"/>
              <a:t>The Court has no reason for existence[,]” he argued, “if it merely reflects the pressures of the day.” </a:t>
            </a:r>
          </a:p>
        </p:txBody>
      </p:sp>
      <p:sp>
        <p:nvSpPr>
          <p:cNvPr id="3" name="Title 2"/>
          <p:cNvSpPr>
            <a:spLocks noGrp="1"/>
          </p:cNvSpPr>
          <p:nvPr>
            <p:ph type="title"/>
          </p:nvPr>
        </p:nvSpPr>
        <p:spPr/>
        <p:txBody>
          <a:bodyPr/>
          <a:lstStyle/>
          <a:p>
            <a:r>
              <a:rPr lang="en-US" dirty="0" smtClean="0"/>
              <a:t>Other Approaches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15</a:t>
            </a:fld>
            <a:endParaRPr lang="en-US" dirty="0"/>
          </a:p>
        </p:txBody>
      </p:sp>
      <p:pic>
        <p:nvPicPr>
          <p:cNvPr id="5" name="Picture 4"/>
          <p:cNvPicPr>
            <a:picLocks noChangeAspect="1"/>
          </p:cNvPicPr>
          <p:nvPr/>
        </p:nvPicPr>
        <p:blipFill>
          <a:blip r:embed="rId2"/>
          <a:stretch>
            <a:fillRect/>
          </a:stretch>
        </p:blipFill>
        <p:spPr>
          <a:xfrm>
            <a:off x="5934513" y="1886578"/>
            <a:ext cx="2481287" cy="3084843"/>
          </a:xfrm>
          <a:prstGeom prst="rect">
            <a:avLst/>
          </a:prstGeom>
        </p:spPr>
      </p:pic>
      <p:sp>
        <p:nvSpPr>
          <p:cNvPr id="6" name="Text Box 2"/>
          <p:cNvSpPr txBox="1">
            <a:spLocks noChangeArrowheads="1"/>
          </p:cNvSpPr>
          <p:nvPr/>
        </p:nvSpPr>
        <p:spPr bwMode="auto">
          <a:xfrm>
            <a:off x="5933413" y="5075287"/>
            <a:ext cx="2483485" cy="3549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Justice Frank Murphy</a:t>
            </a:r>
          </a:p>
          <a:p>
            <a:pPr marL="0" marR="0" algn="ctr">
              <a:lnSpc>
                <a:spcPct val="107000"/>
              </a:lnSpc>
              <a:spcBef>
                <a:spcPts val="0"/>
              </a:spcBef>
              <a:spcAft>
                <a:spcPts val="0"/>
              </a:spcAft>
            </a:pPr>
            <a:r>
              <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Courtesy: Library of Congress</a:t>
            </a:r>
          </a:p>
        </p:txBody>
      </p:sp>
      <p:pic>
        <p:nvPicPr>
          <p:cNvPr id="10" name="Picture 9"/>
          <p:cNvPicPr>
            <a:picLocks noChangeAspect="1"/>
          </p:cNvPicPr>
          <p:nvPr/>
        </p:nvPicPr>
        <p:blipFill>
          <a:blip r:embed="rId3"/>
          <a:stretch>
            <a:fillRect/>
          </a:stretch>
        </p:blipFill>
        <p:spPr>
          <a:xfrm>
            <a:off x="5917321" y="1886578"/>
            <a:ext cx="2499577" cy="3090940"/>
          </a:xfrm>
          <a:prstGeom prst="rect">
            <a:avLst/>
          </a:prstGeom>
        </p:spPr>
      </p:pic>
      <p:sp>
        <p:nvSpPr>
          <p:cNvPr id="11" name="Text Box 2"/>
          <p:cNvSpPr txBox="1">
            <a:spLocks noChangeArrowheads="1"/>
          </p:cNvSpPr>
          <p:nvPr/>
        </p:nvSpPr>
        <p:spPr bwMode="auto">
          <a:xfrm>
            <a:off x="5933412" y="5075287"/>
            <a:ext cx="2483485" cy="3549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pPr>
            <a:r>
              <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Justice </a:t>
            </a:r>
            <a:r>
              <a:rPr lang="en-US" sz="1200" dirty="0" smtClean="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Felix Frankfurter</a:t>
            </a:r>
            <a:endPar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Courtesy: Library of Congress</a:t>
            </a:r>
          </a:p>
        </p:txBody>
      </p:sp>
    </p:spTree>
    <p:extLst>
      <p:ext uri="{BB962C8B-B14F-4D97-AF65-F5344CB8AC3E}">
        <p14:creationId xmlns:p14="http://schemas.microsoft.com/office/powerpoint/2010/main" val="662160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1000"/>
                                        <p:tgtEl>
                                          <p:spTgt spid="2">
                                            <p:txEl>
                                              <p:pRg st="3" end="3"/>
                                            </p:txEl>
                                          </p:spTgt>
                                        </p:tgtEl>
                                      </p:cBhvr>
                                    </p:animEffect>
                                    <p:anim calcmode="lin" valueType="num">
                                      <p:cBhvr>
                                        <p:cTn id="3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1000"/>
                                        <p:tgtEl>
                                          <p:spTgt spid="2">
                                            <p:txEl>
                                              <p:pRg st="4" end="4"/>
                                            </p:txEl>
                                          </p:spTgt>
                                        </p:tgtEl>
                                      </p:cBhvr>
                                    </p:animEffect>
                                    <p:anim calcmode="lin" valueType="num">
                                      <p:cBhvr>
                                        <p:cTn id="4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925" y="1825625"/>
            <a:ext cx="5794075" cy="4530726"/>
          </a:xfrm>
        </p:spPr>
        <p:txBody>
          <a:bodyPr>
            <a:normAutofit lnSpcReduction="10000"/>
          </a:bodyPr>
          <a:lstStyle/>
          <a:p>
            <a:r>
              <a:rPr lang="en-US" dirty="0" smtClean="0"/>
              <a:t>Prior to World War II, many states passed laws requiring students to salute the flag.</a:t>
            </a:r>
          </a:p>
          <a:p>
            <a:pPr lvl="0"/>
            <a:r>
              <a:rPr lang="en-US" sz="2900" dirty="0">
                <a:solidFill>
                  <a:srgbClr val="5B9BD5">
                    <a:lumMod val="50000"/>
                  </a:srgbClr>
                </a:solidFill>
              </a:rPr>
              <a:t>Most of these rituals </a:t>
            </a:r>
            <a:r>
              <a:rPr lang="en-US" sz="2900" dirty="0" smtClean="0">
                <a:solidFill>
                  <a:srgbClr val="5B9BD5">
                    <a:lumMod val="50000"/>
                  </a:srgbClr>
                </a:solidFill>
              </a:rPr>
              <a:t>involved the Pledge of Alliance and </a:t>
            </a:r>
            <a:r>
              <a:rPr lang="en-US" sz="2900" dirty="0">
                <a:solidFill>
                  <a:srgbClr val="5B9BD5">
                    <a:lumMod val="50000"/>
                  </a:srgbClr>
                </a:solidFill>
              </a:rPr>
              <a:t>a raised-arm </a:t>
            </a:r>
            <a:r>
              <a:rPr lang="en-US" sz="2900" dirty="0" smtClean="0">
                <a:solidFill>
                  <a:srgbClr val="5B9BD5">
                    <a:lumMod val="50000"/>
                  </a:srgbClr>
                </a:solidFill>
              </a:rPr>
              <a:t>salute, usually with the palm upturned.</a:t>
            </a:r>
            <a:endParaRPr lang="en-US" dirty="0" smtClean="0"/>
          </a:p>
          <a:p>
            <a:r>
              <a:rPr lang="en-US" dirty="0" smtClean="0"/>
              <a:t>Even in states where there was no such law, many schools and school districts required their students to participate.</a:t>
            </a:r>
          </a:p>
        </p:txBody>
      </p:sp>
      <p:sp>
        <p:nvSpPr>
          <p:cNvPr id="3" name="Title 2"/>
          <p:cNvSpPr>
            <a:spLocks noGrp="1"/>
          </p:cNvSpPr>
          <p:nvPr>
            <p:ph type="title"/>
          </p:nvPr>
        </p:nvSpPr>
        <p:spPr/>
        <p:txBody>
          <a:bodyPr/>
          <a:lstStyle/>
          <a:p>
            <a:r>
              <a:rPr lang="en-US" dirty="0" smtClean="0"/>
              <a:t>Flag Salute Requirements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2</a:t>
            </a:fld>
            <a:endParaRPr lang="en-US" dirty="0"/>
          </a:p>
        </p:txBody>
      </p:sp>
      <p:sp>
        <p:nvSpPr>
          <p:cNvPr id="7" name="TextBox 6"/>
          <p:cNvSpPr txBox="1"/>
          <p:nvPr/>
        </p:nvSpPr>
        <p:spPr>
          <a:xfrm>
            <a:off x="6186616" y="5129213"/>
            <a:ext cx="2817340" cy="461665"/>
          </a:xfrm>
          <a:prstGeom prst="rect">
            <a:avLst/>
          </a:prstGeom>
          <a:noFill/>
        </p:spPr>
        <p:txBody>
          <a:bodyPr wrap="square" rtlCol="0">
            <a:spAutoFit/>
          </a:bodyPr>
          <a:lstStyle/>
          <a:p>
            <a:pPr algn="ctr"/>
            <a:r>
              <a:rPr lang="en-US" sz="1200" dirty="0" smtClean="0">
                <a:solidFill>
                  <a:schemeClr val="accent1">
                    <a:lumMod val="50000"/>
                  </a:schemeClr>
                </a:solidFill>
              </a:rPr>
              <a:t>Connecticut school children salute the flag</a:t>
            </a:r>
          </a:p>
          <a:p>
            <a:pPr algn="ctr"/>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pic>
        <p:nvPicPr>
          <p:cNvPr id="8" name="Picture 7"/>
          <p:cNvPicPr>
            <a:picLocks noChangeAspect="1"/>
          </p:cNvPicPr>
          <p:nvPr/>
        </p:nvPicPr>
        <p:blipFill>
          <a:blip r:embed="rId2"/>
          <a:stretch>
            <a:fillRect/>
          </a:stretch>
        </p:blipFill>
        <p:spPr>
          <a:xfrm>
            <a:off x="6284533" y="2287300"/>
            <a:ext cx="2621507" cy="2621507"/>
          </a:xfrm>
          <a:prstGeom prst="rect">
            <a:avLst/>
          </a:prstGeom>
        </p:spPr>
      </p:pic>
    </p:spTree>
    <p:extLst>
      <p:ext uri="{BB962C8B-B14F-4D97-AF65-F5344CB8AC3E}">
        <p14:creationId xmlns:p14="http://schemas.microsoft.com/office/powerpoint/2010/main" val="17697302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469" y="1660476"/>
            <a:ext cx="5866274" cy="5197524"/>
          </a:xfrm>
        </p:spPr>
        <p:txBody>
          <a:bodyPr>
            <a:noAutofit/>
          </a:bodyPr>
          <a:lstStyle/>
          <a:p>
            <a:r>
              <a:rPr lang="en-US" sz="3200" dirty="0" smtClean="0"/>
              <a:t>The Jehovah’s Witnesses believed in a strict interpretation of the bible.</a:t>
            </a:r>
          </a:p>
          <a:p>
            <a:pPr lvl="0"/>
            <a:r>
              <a:rPr lang="en-US" sz="3200" dirty="0" smtClean="0">
                <a:solidFill>
                  <a:srgbClr val="5B9BD5">
                    <a:lumMod val="50000"/>
                  </a:srgbClr>
                </a:solidFill>
              </a:rPr>
              <a:t>Joseph Rutherford, the Witnesses’ leader, </a:t>
            </a:r>
            <a:r>
              <a:rPr lang="en-US" sz="3200" dirty="0" smtClean="0">
                <a:solidFill>
                  <a:srgbClr val="5B9BD5">
                    <a:lumMod val="50000"/>
                  </a:srgbClr>
                </a:solidFill>
              </a:rPr>
              <a:t>claimed </a:t>
            </a:r>
            <a:r>
              <a:rPr lang="en-US" sz="3200" dirty="0" smtClean="0">
                <a:solidFill>
                  <a:srgbClr val="5B9BD5">
                    <a:lumMod val="50000"/>
                  </a:srgbClr>
                </a:solidFill>
              </a:rPr>
              <a:t>saluting the flag was worshipping a “graven image.”</a:t>
            </a:r>
            <a:endParaRPr lang="en-US" sz="3200" dirty="0">
              <a:solidFill>
                <a:srgbClr val="5B9BD5">
                  <a:lumMod val="50000"/>
                </a:srgbClr>
              </a:solidFill>
            </a:endParaRPr>
          </a:p>
          <a:p>
            <a:r>
              <a:rPr lang="en-US" sz="3200" dirty="0" smtClean="0">
                <a:solidFill>
                  <a:srgbClr val="5B9BD5">
                    <a:lumMod val="50000"/>
                  </a:srgbClr>
                </a:solidFill>
              </a:rPr>
              <a:t>Many </a:t>
            </a:r>
            <a:r>
              <a:rPr lang="en-US" sz="3200" dirty="0">
                <a:solidFill>
                  <a:srgbClr val="5B9BD5">
                    <a:lumMod val="50000"/>
                  </a:srgbClr>
                </a:solidFill>
              </a:rPr>
              <a:t>Witness children refused to salute the flag.</a:t>
            </a:r>
          </a:p>
        </p:txBody>
      </p:sp>
      <p:sp>
        <p:nvSpPr>
          <p:cNvPr id="3" name="Title 2"/>
          <p:cNvSpPr>
            <a:spLocks noGrp="1"/>
          </p:cNvSpPr>
          <p:nvPr>
            <p:ph type="title"/>
          </p:nvPr>
        </p:nvSpPr>
        <p:spPr/>
        <p:txBody>
          <a:bodyPr/>
          <a:lstStyle/>
          <a:p>
            <a:r>
              <a:rPr lang="en-US" dirty="0" smtClean="0"/>
              <a:t>Jehovah’s Witnesses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3</a:t>
            </a:fld>
            <a:endParaRPr lang="en-US"/>
          </a:p>
        </p:txBody>
      </p:sp>
      <p:sp>
        <p:nvSpPr>
          <p:cNvPr id="6" name="TextBox 5"/>
          <p:cNvSpPr txBox="1"/>
          <p:nvPr/>
        </p:nvSpPr>
        <p:spPr>
          <a:xfrm>
            <a:off x="5907252" y="5502875"/>
            <a:ext cx="2954809" cy="738664"/>
          </a:xfrm>
          <a:prstGeom prst="rect">
            <a:avLst/>
          </a:prstGeom>
          <a:noFill/>
        </p:spPr>
        <p:txBody>
          <a:bodyPr wrap="square" rtlCol="0">
            <a:spAutoFit/>
          </a:bodyPr>
          <a:lstStyle/>
          <a:p>
            <a:pPr algn="ctr"/>
            <a:r>
              <a:rPr lang="en-US" sz="1400" dirty="0" smtClean="0">
                <a:solidFill>
                  <a:schemeClr val="accent1">
                    <a:lumMod val="50000"/>
                  </a:schemeClr>
                </a:solidFill>
              </a:rPr>
              <a:t>Joseph Rutherford (ca. 1910)</a:t>
            </a:r>
          </a:p>
          <a:p>
            <a:pPr algn="ctr"/>
            <a:r>
              <a:rPr lang="en-US" sz="1400" dirty="0">
                <a:solidFill>
                  <a:schemeClr val="accent1">
                    <a:lumMod val="50000"/>
                  </a:schemeClr>
                </a:solidFill>
              </a:rPr>
              <a:t>Produced by the Watchtower Bible and Tract Society, public domain</a:t>
            </a:r>
          </a:p>
        </p:txBody>
      </p:sp>
      <p:pic>
        <p:nvPicPr>
          <p:cNvPr id="7" name="Picture 6"/>
          <p:cNvPicPr>
            <a:picLocks noChangeAspect="1"/>
          </p:cNvPicPr>
          <p:nvPr/>
        </p:nvPicPr>
        <p:blipFill>
          <a:blip r:embed="rId2"/>
          <a:stretch>
            <a:fillRect/>
          </a:stretch>
        </p:blipFill>
        <p:spPr>
          <a:xfrm>
            <a:off x="6152921" y="1825624"/>
            <a:ext cx="2493480" cy="3560373"/>
          </a:xfrm>
          <a:prstGeom prst="rect">
            <a:avLst/>
          </a:prstGeom>
        </p:spPr>
      </p:pic>
    </p:spTree>
    <p:extLst>
      <p:ext uri="{BB962C8B-B14F-4D97-AF65-F5344CB8AC3E}">
        <p14:creationId xmlns:p14="http://schemas.microsoft.com/office/powerpoint/2010/main" val="785356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470" y="1825625"/>
            <a:ext cx="5733535" cy="4814072"/>
          </a:xfrm>
        </p:spPr>
        <p:txBody>
          <a:bodyPr>
            <a:normAutofit lnSpcReduction="10000"/>
          </a:bodyPr>
          <a:lstStyle/>
          <a:p>
            <a:r>
              <a:rPr lang="en-US" dirty="0" smtClean="0"/>
              <a:t>William and Lillian Gobitas were Jehovah’s Witnesses attending public school in the small town of Minersville, PA.</a:t>
            </a:r>
          </a:p>
          <a:p>
            <a:r>
              <a:rPr lang="en-US" dirty="0" smtClean="0"/>
              <a:t>In 1935, they both refused to salute the flag.</a:t>
            </a:r>
          </a:p>
          <a:p>
            <a:r>
              <a:rPr lang="en-US" dirty="0" smtClean="0"/>
              <a:t>The local school board created a rule requiring the pledge and salute.</a:t>
            </a:r>
          </a:p>
          <a:p>
            <a:r>
              <a:rPr lang="en-US" dirty="0" smtClean="0"/>
              <a:t>Once the board passed this rule, the superintendent immediately expelled the Gobitases. </a:t>
            </a:r>
          </a:p>
        </p:txBody>
      </p:sp>
      <p:sp>
        <p:nvSpPr>
          <p:cNvPr id="3" name="Title 2"/>
          <p:cNvSpPr>
            <a:spLocks noGrp="1"/>
          </p:cNvSpPr>
          <p:nvPr>
            <p:ph type="title"/>
          </p:nvPr>
        </p:nvSpPr>
        <p:spPr/>
        <p:txBody>
          <a:bodyPr/>
          <a:lstStyle/>
          <a:p>
            <a:r>
              <a:rPr lang="en-US" dirty="0" smtClean="0"/>
              <a:t>The Gobitases Resist</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4</a:t>
            </a:fld>
            <a:endParaRPr lang="en-US"/>
          </a:p>
        </p:txBody>
      </p:sp>
      <p:pic>
        <p:nvPicPr>
          <p:cNvPr id="8" name="Picture 7" descr="https://www.loc.gov/exhibits/treasures/images/tlc02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332" y="1825625"/>
            <a:ext cx="2497940" cy="2361022"/>
          </a:xfrm>
          <a:prstGeom prst="rect">
            <a:avLst/>
          </a:prstGeom>
          <a:noFill/>
          <a:ln>
            <a:noFill/>
          </a:ln>
        </p:spPr>
      </p:pic>
      <p:pic>
        <p:nvPicPr>
          <p:cNvPr id="9" name="Picture 8"/>
          <p:cNvPicPr>
            <a:picLocks noChangeAspect="1"/>
          </p:cNvPicPr>
          <p:nvPr/>
        </p:nvPicPr>
        <p:blipFill>
          <a:blip r:embed="rId3"/>
          <a:stretch>
            <a:fillRect/>
          </a:stretch>
        </p:blipFill>
        <p:spPr>
          <a:xfrm>
            <a:off x="6124332" y="4182733"/>
            <a:ext cx="2497940" cy="1621180"/>
          </a:xfrm>
          <a:prstGeom prst="rect">
            <a:avLst/>
          </a:prstGeom>
        </p:spPr>
      </p:pic>
      <p:sp>
        <p:nvSpPr>
          <p:cNvPr id="10" name="TextBox 9"/>
          <p:cNvSpPr txBox="1"/>
          <p:nvPr/>
        </p:nvSpPr>
        <p:spPr>
          <a:xfrm>
            <a:off x="5801162" y="5892582"/>
            <a:ext cx="3144280" cy="646331"/>
          </a:xfrm>
          <a:prstGeom prst="rect">
            <a:avLst/>
          </a:prstGeom>
          <a:noFill/>
        </p:spPr>
        <p:txBody>
          <a:bodyPr wrap="square" rtlCol="0">
            <a:spAutoFit/>
          </a:bodyPr>
          <a:lstStyle/>
          <a:p>
            <a:pPr algn="ctr"/>
            <a:r>
              <a:rPr lang="en-US" sz="1200" dirty="0" smtClean="0">
                <a:solidFill>
                  <a:schemeClr val="accent1">
                    <a:lumMod val="50000"/>
                  </a:schemeClr>
                </a:solidFill>
              </a:rPr>
              <a:t>William, aged 10, wrote to the school board explaining why he could not salute the flag</a:t>
            </a:r>
          </a:p>
          <a:p>
            <a:pPr algn="ctr"/>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spTree>
    <p:extLst>
      <p:ext uri="{BB962C8B-B14F-4D97-AF65-F5344CB8AC3E}">
        <p14:creationId xmlns:p14="http://schemas.microsoft.com/office/powerpoint/2010/main" val="34189550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660" y="1993212"/>
            <a:ext cx="5916195" cy="4351338"/>
          </a:xfrm>
        </p:spPr>
        <p:txBody>
          <a:bodyPr>
            <a:normAutofit fontScale="92500" lnSpcReduction="20000"/>
          </a:bodyPr>
          <a:lstStyle/>
          <a:p>
            <a:r>
              <a:rPr lang="en-US" dirty="0" smtClean="0"/>
              <a:t>Walter Gobitas sued the school district in federal court.</a:t>
            </a:r>
          </a:p>
          <a:p>
            <a:r>
              <a:rPr lang="en-US" dirty="0" smtClean="0"/>
              <a:t>He argued the flag salute violated his children’s religious freedoms.</a:t>
            </a:r>
          </a:p>
          <a:p>
            <a:r>
              <a:rPr lang="en-US" dirty="0" smtClean="0"/>
              <a:t>District Judge Albert Maris ruled in the Gobitases’ favor.</a:t>
            </a:r>
          </a:p>
          <a:p>
            <a:r>
              <a:rPr lang="en-US" dirty="0" smtClean="0"/>
              <a:t>The school </a:t>
            </a:r>
            <a:r>
              <a:rPr lang="en-US" dirty="0"/>
              <a:t>d</a:t>
            </a:r>
            <a:r>
              <a:rPr lang="en-US" dirty="0" smtClean="0"/>
              <a:t>istrict appealed to the Court of Appeals for the Third Circuit, which upheld Judge Maris’ ruling.</a:t>
            </a:r>
          </a:p>
          <a:p>
            <a:r>
              <a:rPr lang="en-US" dirty="0" smtClean="0"/>
              <a:t>The school </a:t>
            </a:r>
            <a:r>
              <a:rPr lang="en-US" dirty="0"/>
              <a:t>d</a:t>
            </a:r>
            <a:r>
              <a:rPr lang="en-US" dirty="0" smtClean="0"/>
              <a:t>istrict then appealed to the Supreme Court of the United States.</a:t>
            </a:r>
          </a:p>
        </p:txBody>
      </p:sp>
      <p:sp>
        <p:nvSpPr>
          <p:cNvPr id="3" name="Title 2"/>
          <p:cNvSpPr>
            <a:spLocks noGrp="1"/>
          </p:cNvSpPr>
          <p:nvPr>
            <p:ph type="title"/>
          </p:nvPr>
        </p:nvSpPr>
        <p:spPr/>
        <p:txBody>
          <a:bodyPr/>
          <a:lstStyle/>
          <a:p>
            <a:r>
              <a:rPr lang="en-US" dirty="0" smtClean="0"/>
              <a:t>Trial and Appeal</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5</a:t>
            </a:fld>
            <a:endParaRPr lang="en-US"/>
          </a:p>
        </p:txBody>
      </p:sp>
      <p:pic>
        <p:nvPicPr>
          <p:cNvPr id="5" name="Picture 4"/>
          <p:cNvPicPr>
            <a:picLocks noChangeAspect="1"/>
          </p:cNvPicPr>
          <p:nvPr/>
        </p:nvPicPr>
        <p:blipFill>
          <a:blip r:embed="rId2"/>
          <a:stretch>
            <a:fillRect/>
          </a:stretch>
        </p:blipFill>
        <p:spPr>
          <a:xfrm>
            <a:off x="6425658" y="1825625"/>
            <a:ext cx="2089692" cy="3118708"/>
          </a:xfrm>
          <a:prstGeom prst="rect">
            <a:avLst/>
          </a:prstGeom>
        </p:spPr>
      </p:pic>
      <p:sp>
        <p:nvSpPr>
          <p:cNvPr id="6" name="Text Box 2"/>
          <p:cNvSpPr txBox="1">
            <a:spLocks noChangeArrowheads="1"/>
          </p:cNvSpPr>
          <p:nvPr/>
        </p:nvSpPr>
        <p:spPr bwMode="auto">
          <a:xfrm>
            <a:off x="6131855" y="5213319"/>
            <a:ext cx="2677297" cy="68518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dirty="0">
                <a:solidFill>
                  <a:schemeClr val="accent1">
                    <a:lumMod val="50000"/>
                  </a:schemeClr>
                </a:solidFill>
                <a:effectLst/>
                <a:ea typeface="Calibri" panose="020F0502020204030204" pitchFamily="34" charset="0"/>
                <a:cs typeface="Times New Roman" panose="02020603050405020304" pitchFamily="18" charset="0"/>
              </a:rPr>
              <a:t>Judge Albert B. </a:t>
            </a:r>
            <a:r>
              <a:rPr lang="en-US" sz="1200" dirty="0" smtClean="0">
                <a:solidFill>
                  <a:schemeClr val="accent1">
                    <a:lumMod val="50000"/>
                  </a:schemeClr>
                </a:solidFill>
                <a:effectLst/>
                <a:ea typeface="Calibri" panose="020F0502020204030204" pitchFamily="34" charset="0"/>
                <a:cs typeface="Times New Roman" panose="02020603050405020304" pitchFamily="18" charset="0"/>
              </a:rPr>
              <a:t>Maris</a:t>
            </a:r>
            <a:r>
              <a:rPr lang="en-US" sz="1200" dirty="0">
                <a:solidFill>
                  <a:schemeClr val="accent1">
                    <a:lumMod val="50000"/>
                  </a:schemeClr>
                </a:solidFill>
                <a:ea typeface="Calibri" panose="020F0502020204030204" pitchFamily="34" charset="0"/>
                <a:cs typeface="Times New Roman" panose="02020603050405020304" pitchFamily="18" charset="0"/>
              </a:rPr>
              <a:t> </a:t>
            </a:r>
            <a:r>
              <a:rPr lang="en-US" sz="1200" dirty="0" smtClean="0">
                <a:solidFill>
                  <a:schemeClr val="accent1">
                    <a:lumMod val="50000"/>
                  </a:schemeClr>
                </a:solidFill>
                <a:ea typeface="Calibri" panose="020F0502020204030204" pitchFamily="34" charset="0"/>
                <a:cs typeface="Times New Roman" panose="02020603050405020304" pitchFamily="18" charset="0"/>
              </a:rPr>
              <a:t>(</a:t>
            </a:r>
            <a:r>
              <a:rPr lang="en-US" sz="1200" dirty="0" smtClean="0">
                <a:solidFill>
                  <a:schemeClr val="accent1">
                    <a:lumMod val="50000"/>
                  </a:schemeClr>
                </a:solidFill>
                <a:effectLst/>
                <a:ea typeface="Calibri" panose="020F0502020204030204" pitchFamily="34" charset="0"/>
                <a:cs typeface="Times New Roman" panose="02020603050405020304" pitchFamily="18" charset="0"/>
              </a:rPr>
              <a:t>ca. 1980s)</a:t>
            </a:r>
            <a:endParaRPr lang="en-US" sz="1200" dirty="0">
              <a:solidFill>
                <a:schemeClr val="accent1">
                  <a:lumMod val="50000"/>
                </a:schemeClr>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solidFill>
                  <a:schemeClr val="accent1">
                    <a:lumMod val="50000"/>
                  </a:schemeClr>
                </a:solidFill>
                <a:effectLst/>
                <a:ea typeface="Calibri" panose="020F0502020204030204" pitchFamily="34" charset="0"/>
                <a:cs typeface="Times New Roman" panose="02020603050405020304" pitchFamily="18" charset="0"/>
              </a:rPr>
              <a:t>Courtesy: The Honorable Albert Branson Maris Papers, Third Circuit Libraries.</a:t>
            </a:r>
          </a:p>
        </p:txBody>
      </p:sp>
    </p:spTree>
    <p:extLst>
      <p:ext uri="{BB962C8B-B14F-4D97-AF65-F5344CB8AC3E}">
        <p14:creationId xmlns:p14="http://schemas.microsoft.com/office/powerpoint/2010/main" val="41829881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Supreme Court Rules (1940)</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solidFill>
                  <a:prstClr val="black">
                    <a:tint val="75000"/>
                  </a:prstClr>
                </a:solidFill>
              </a:rPr>
              <a:pPr/>
              <a:t>6</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6162090" y="2195842"/>
            <a:ext cx="2353260" cy="2981202"/>
          </a:xfrm>
          <a:prstGeom prst="rect">
            <a:avLst/>
          </a:prstGeom>
        </p:spPr>
      </p:pic>
      <p:sp>
        <p:nvSpPr>
          <p:cNvPr id="6" name="Text Box 2"/>
          <p:cNvSpPr txBox="1">
            <a:spLocks noChangeArrowheads="1"/>
          </p:cNvSpPr>
          <p:nvPr/>
        </p:nvSpPr>
        <p:spPr bwMode="auto">
          <a:xfrm>
            <a:off x="6162090" y="5409249"/>
            <a:ext cx="2347595" cy="3683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pPr>
            <a:r>
              <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Justice Felix Frankfurter</a:t>
            </a:r>
          </a:p>
          <a:p>
            <a:pPr algn="ctr">
              <a:lnSpc>
                <a:spcPct val="107000"/>
              </a:lnSpc>
            </a:pPr>
            <a:r>
              <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Courtesy: Library of Congress</a:t>
            </a:r>
          </a:p>
        </p:txBody>
      </p:sp>
      <p:sp>
        <p:nvSpPr>
          <p:cNvPr id="7" name="Content Placeholder 1"/>
          <p:cNvSpPr txBox="1">
            <a:spLocks/>
          </p:cNvSpPr>
          <p:nvPr/>
        </p:nvSpPr>
        <p:spPr>
          <a:xfrm>
            <a:off x="329514" y="1962148"/>
            <a:ext cx="5717060" cy="4895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5B9BD5">
                    <a:lumMod val="50000"/>
                  </a:srgbClr>
                </a:solidFill>
              </a:rPr>
              <a:t>Justice Felix Frankfurter wrote an opinion ruling against the Gobitases.</a:t>
            </a:r>
          </a:p>
          <a:p>
            <a:r>
              <a:rPr lang="en-US" dirty="0" smtClean="0">
                <a:solidFill>
                  <a:srgbClr val="5B9BD5">
                    <a:lumMod val="50000"/>
                  </a:srgbClr>
                </a:solidFill>
              </a:rPr>
              <a:t>Frankfurter was known for a philosophy of “judicial restraint.” </a:t>
            </a:r>
          </a:p>
          <a:p>
            <a:r>
              <a:rPr lang="en-US" dirty="0" smtClean="0">
                <a:solidFill>
                  <a:srgbClr val="5B9BD5">
                    <a:lumMod val="50000"/>
                  </a:srgbClr>
                </a:solidFill>
              </a:rPr>
              <a:t>He emphasized that the government had an important interest in creating respect for the flag as “the symbol of our national unity[.]”</a:t>
            </a:r>
          </a:p>
          <a:p>
            <a:pPr marL="0" indent="0">
              <a:buFont typeface="Arial" panose="020B0604020202020204" pitchFamily="34" charset="0"/>
              <a:buNone/>
            </a:pPr>
            <a:endParaRPr lang="en-US" dirty="0" smtClean="0">
              <a:solidFill>
                <a:srgbClr val="5B9BD5">
                  <a:lumMod val="50000"/>
                </a:srgbClr>
              </a:solidFill>
            </a:endParaRPr>
          </a:p>
        </p:txBody>
      </p:sp>
    </p:spTree>
    <p:extLst>
      <p:ext uri="{BB962C8B-B14F-4D97-AF65-F5344CB8AC3E}">
        <p14:creationId xmlns:p14="http://schemas.microsoft.com/office/powerpoint/2010/main" val="37576005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611" y="1825624"/>
            <a:ext cx="5717263" cy="4789360"/>
          </a:xfrm>
        </p:spPr>
        <p:txBody>
          <a:bodyPr>
            <a:normAutofit/>
          </a:bodyPr>
          <a:lstStyle/>
          <a:p>
            <a:r>
              <a:rPr lang="en-US" dirty="0" smtClean="0"/>
              <a:t>Justice Harlan Fiske Stone dissented from the Court’s decision.  </a:t>
            </a:r>
          </a:p>
          <a:p>
            <a:r>
              <a:rPr lang="en-US" dirty="0" smtClean="0"/>
              <a:t>He argued that the courts had a duty to protect the freedoms of “politically helpless </a:t>
            </a:r>
            <a:r>
              <a:rPr lang="en-US" dirty="0" smtClean="0"/>
              <a:t>minorities[.]”</a:t>
            </a:r>
          </a:p>
          <a:p>
            <a:r>
              <a:rPr lang="en-US" dirty="0" smtClean="0"/>
              <a:t>This was so</a:t>
            </a:r>
            <a:r>
              <a:rPr lang="en-US" dirty="0" smtClean="0"/>
              <a:t> </a:t>
            </a:r>
            <a:r>
              <a:rPr lang="en-US" dirty="0" smtClean="0"/>
              <a:t>even if the government was acting “in the name of righteousness and the public good[.]”</a:t>
            </a:r>
          </a:p>
        </p:txBody>
      </p:sp>
      <p:sp>
        <p:nvSpPr>
          <p:cNvPr id="3" name="Title 2"/>
          <p:cNvSpPr>
            <a:spLocks noGrp="1"/>
          </p:cNvSpPr>
          <p:nvPr>
            <p:ph type="title"/>
          </p:nvPr>
        </p:nvSpPr>
        <p:spPr/>
        <p:txBody>
          <a:bodyPr/>
          <a:lstStyle/>
          <a:p>
            <a:r>
              <a:rPr lang="en-US" dirty="0" smtClean="0"/>
              <a:t>Dissenting Views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7</a:t>
            </a:fld>
            <a:endParaRPr lang="en-US"/>
          </a:p>
        </p:txBody>
      </p:sp>
      <p:sp>
        <p:nvSpPr>
          <p:cNvPr id="7" name="TextBox 6"/>
          <p:cNvSpPr txBox="1"/>
          <p:nvPr/>
        </p:nvSpPr>
        <p:spPr>
          <a:xfrm>
            <a:off x="5980874" y="5348929"/>
            <a:ext cx="2660822" cy="461665"/>
          </a:xfrm>
          <a:prstGeom prst="rect">
            <a:avLst/>
          </a:prstGeom>
          <a:noFill/>
        </p:spPr>
        <p:txBody>
          <a:bodyPr wrap="square" rtlCol="0">
            <a:spAutoFit/>
          </a:bodyPr>
          <a:lstStyle/>
          <a:p>
            <a:pPr algn="ctr"/>
            <a:r>
              <a:rPr lang="en-US" sz="1200" dirty="0" smtClean="0">
                <a:solidFill>
                  <a:schemeClr val="accent1">
                    <a:lumMod val="50000"/>
                  </a:schemeClr>
                </a:solidFill>
              </a:rPr>
              <a:t>Justice Harlan Fiske Stone</a:t>
            </a:r>
          </a:p>
          <a:p>
            <a:pPr algn="ctr"/>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pic>
        <p:nvPicPr>
          <p:cNvPr id="5" name="Picture 4"/>
          <p:cNvPicPr>
            <a:picLocks noChangeAspect="1"/>
          </p:cNvPicPr>
          <p:nvPr/>
        </p:nvPicPr>
        <p:blipFill>
          <a:blip r:embed="rId2"/>
          <a:stretch>
            <a:fillRect/>
          </a:stretch>
        </p:blipFill>
        <p:spPr>
          <a:xfrm>
            <a:off x="6232744" y="2016339"/>
            <a:ext cx="2408952" cy="3059711"/>
          </a:xfrm>
          <a:prstGeom prst="rect">
            <a:avLst/>
          </a:prstGeom>
        </p:spPr>
      </p:pic>
    </p:spTree>
    <p:extLst>
      <p:ext uri="{BB962C8B-B14F-4D97-AF65-F5344CB8AC3E}">
        <p14:creationId xmlns:p14="http://schemas.microsoft.com/office/powerpoint/2010/main" val="41428848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141" y="1911178"/>
            <a:ext cx="5714184" cy="4810297"/>
          </a:xfrm>
        </p:spPr>
        <p:txBody>
          <a:bodyPr>
            <a:normAutofit fontScale="77500" lnSpcReduction="20000"/>
          </a:bodyPr>
          <a:lstStyle/>
          <a:p>
            <a:r>
              <a:rPr lang="en-US" dirty="0" smtClean="0"/>
              <a:t>Frankfurter and Stone’s opinions reflected </a:t>
            </a:r>
            <a:r>
              <a:rPr lang="en-US" dirty="0" smtClean="0"/>
              <a:t>different </a:t>
            </a:r>
            <a:r>
              <a:rPr lang="en-US" dirty="0" smtClean="0"/>
              <a:t>views of </a:t>
            </a:r>
            <a:r>
              <a:rPr lang="en-US" dirty="0" smtClean="0"/>
              <a:t>the role of courts.</a:t>
            </a:r>
            <a:endParaRPr lang="en-US" dirty="0" smtClean="0"/>
          </a:p>
          <a:p>
            <a:r>
              <a:rPr lang="en-US" dirty="0" smtClean="0"/>
              <a:t>Since federal judges are unelected, Frankfurter thought it was important that courts avoid overturning democratic bodies like school boards. </a:t>
            </a:r>
          </a:p>
          <a:p>
            <a:r>
              <a:rPr lang="en-US" dirty="0" smtClean="0"/>
              <a:t>This was particularly important where a law was justified by important government interests like unity and patriotism. </a:t>
            </a:r>
          </a:p>
          <a:p>
            <a:r>
              <a:rPr lang="en-US" dirty="0" smtClean="0"/>
              <a:t>Stone was worried about </a:t>
            </a:r>
            <a:r>
              <a:rPr lang="en-US" dirty="0" smtClean="0"/>
              <a:t>majorities overriding </a:t>
            </a:r>
            <a:r>
              <a:rPr lang="en-US" dirty="0" smtClean="0"/>
              <a:t>the fundamental liberties of unpopular minorities. </a:t>
            </a:r>
          </a:p>
          <a:p>
            <a:r>
              <a:rPr lang="en-US" dirty="0" smtClean="0"/>
              <a:t>He thought real democracy required courts to strike down laws that violated these liberties since </a:t>
            </a:r>
            <a:r>
              <a:rPr lang="en-US" dirty="0" smtClean="0"/>
              <a:t>minorities could </a:t>
            </a:r>
            <a:r>
              <a:rPr lang="en-US" dirty="0" smtClean="0"/>
              <a:t>never </a:t>
            </a:r>
            <a:r>
              <a:rPr lang="en-US" dirty="0" smtClean="0"/>
              <a:t>become </a:t>
            </a:r>
            <a:r>
              <a:rPr lang="en-US" dirty="0" smtClean="0"/>
              <a:t>majorities if they were unfairly oppressed.</a:t>
            </a:r>
            <a:endParaRPr lang="en-US" dirty="0"/>
          </a:p>
        </p:txBody>
      </p:sp>
      <p:sp>
        <p:nvSpPr>
          <p:cNvPr id="3" name="Title 2"/>
          <p:cNvSpPr>
            <a:spLocks noGrp="1"/>
          </p:cNvSpPr>
          <p:nvPr>
            <p:ph type="title"/>
          </p:nvPr>
        </p:nvSpPr>
        <p:spPr/>
        <p:txBody>
          <a:bodyPr/>
          <a:lstStyle/>
          <a:p>
            <a:r>
              <a:rPr lang="en-US" dirty="0" smtClean="0"/>
              <a:t>Justice in the Balance</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2028783387"/>
              </p:ext>
            </p:extLst>
          </p:nvPr>
        </p:nvGraphicFramePr>
        <p:xfrm>
          <a:off x="5585254" y="2724429"/>
          <a:ext cx="3286898" cy="2932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33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32" presetClass="emph" presetSubtype="0" fill="hold" grpId="2" nodeType="with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7" presetID="32" presetClass="emph" presetSubtype="0" fill="hold" grpId="1" nodeType="withEffect">
                                  <p:stCondLst>
                                    <p:cond delay="0"/>
                                  </p:stCondLst>
                                  <p:childTnLst>
                                    <p:animRot by="120000">
                                      <p:cBhvr>
                                        <p:cTn id="38" dur="100" fill="hold">
                                          <p:stCondLst>
                                            <p:cond delay="0"/>
                                          </p:stCondLst>
                                        </p:cTn>
                                        <p:tgtEl>
                                          <p:spTgt spid="5"/>
                                        </p:tgtEl>
                                        <p:attrNameLst>
                                          <p:attrName>r</p:attrName>
                                        </p:attrNameLst>
                                      </p:cBhvr>
                                    </p:animRot>
                                    <p:animRot by="-240000">
                                      <p:cBhvr>
                                        <p:cTn id="39" dur="200" fill="hold">
                                          <p:stCondLst>
                                            <p:cond delay="200"/>
                                          </p:stCondLst>
                                        </p:cTn>
                                        <p:tgtEl>
                                          <p:spTgt spid="5"/>
                                        </p:tgtEl>
                                        <p:attrNameLst>
                                          <p:attrName>r</p:attrName>
                                        </p:attrNameLst>
                                      </p:cBhvr>
                                    </p:animRot>
                                    <p:animRot by="240000">
                                      <p:cBhvr>
                                        <p:cTn id="40" dur="200" fill="hold">
                                          <p:stCondLst>
                                            <p:cond delay="400"/>
                                          </p:stCondLst>
                                        </p:cTn>
                                        <p:tgtEl>
                                          <p:spTgt spid="5"/>
                                        </p:tgtEl>
                                        <p:attrNameLst>
                                          <p:attrName>r</p:attrName>
                                        </p:attrNameLst>
                                      </p:cBhvr>
                                    </p:animRot>
                                    <p:animRot by="-240000">
                                      <p:cBhvr>
                                        <p:cTn id="41" dur="200" fill="hold">
                                          <p:stCondLst>
                                            <p:cond delay="600"/>
                                          </p:stCondLst>
                                        </p:cTn>
                                        <p:tgtEl>
                                          <p:spTgt spid="5"/>
                                        </p:tgtEl>
                                        <p:attrNameLst>
                                          <p:attrName>r</p:attrName>
                                        </p:attrNameLst>
                                      </p:cBhvr>
                                    </p:animRot>
                                    <p:animRot by="120000">
                                      <p:cBhvr>
                                        <p:cTn id="42" dur="200" fill="hold">
                                          <p:stCondLst>
                                            <p:cond delay="800"/>
                                          </p:stCondLst>
                                        </p:cTn>
                                        <p:tgtEl>
                                          <p:spTgt spid="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Graphic spid="5" grpId="2">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Responses to the Decision</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9</a:t>
            </a:fld>
            <a:endParaRPr lang="en-US" dirty="0"/>
          </a:p>
        </p:txBody>
      </p:sp>
      <p:pic>
        <p:nvPicPr>
          <p:cNvPr id="5" name="Picture 4"/>
          <p:cNvPicPr>
            <a:picLocks noChangeAspect="1"/>
          </p:cNvPicPr>
          <p:nvPr/>
        </p:nvPicPr>
        <p:blipFill>
          <a:blip r:embed="rId2"/>
          <a:stretch>
            <a:fillRect/>
          </a:stretch>
        </p:blipFill>
        <p:spPr>
          <a:xfrm>
            <a:off x="5582920" y="1718532"/>
            <a:ext cx="2932430" cy="3779848"/>
          </a:xfrm>
          <a:prstGeom prst="rect">
            <a:avLst/>
          </a:prstGeom>
        </p:spPr>
      </p:pic>
      <p:sp>
        <p:nvSpPr>
          <p:cNvPr id="9" name="Text Box 2"/>
          <p:cNvSpPr txBox="1">
            <a:spLocks noChangeArrowheads="1"/>
          </p:cNvSpPr>
          <p:nvPr/>
        </p:nvSpPr>
        <p:spPr bwMode="auto">
          <a:xfrm>
            <a:off x="5606097" y="5574940"/>
            <a:ext cx="2886075" cy="48756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Justice William O. Douglas</a:t>
            </a:r>
          </a:p>
          <a:p>
            <a:pPr marL="0" marR="0" algn="ctr">
              <a:lnSpc>
                <a:spcPct val="107000"/>
              </a:lnSpc>
              <a:spcBef>
                <a:spcPts val="0"/>
              </a:spcBef>
              <a:spcAft>
                <a:spcPts val="0"/>
              </a:spcAft>
            </a:pPr>
            <a:r>
              <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Courtesy: Library of Congress</a:t>
            </a:r>
          </a:p>
        </p:txBody>
      </p:sp>
      <p:sp>
        <p:nvSpPr>
          <p:cNvPr id="2" name="Content Placeholder 1"/>
          <p:cNvSpPr>
            <a:spLocks noGrp="1"/>
          </p:cNvSpPr>
          <p:nvPr>
            <p:ph idx="1"/>
          </p:nvPr>
        </p:nvSpPr>
        <p:spPr>
          <a:xfrm>
            <a:off x="123567" y="1745619"/>
            <a:ext cx="5401688" cy="4879976"/>
          </a:xfrm>
        </p:spPr>
        <p:txBody>
          <a:bodyPr>
            <a:normAutofit fontScale="92500"/>
          </a:bodyPr>
          <a:lstStyle/>
          <a:p>
            <a:r>
              <a:rPr lang="en-US" dirty="0" smtClean="0"/>
              <a:t>A </a:t>
            </a:r>
            <a:r>
              <a:rPr lang="en-US" dirty="0" smtClean="0"/>
              <a:t>wave of violence against the </a:t>
            </a:r>
            <a:r>
              <a:rPr lang="en-US" dirty="0"/>
              <a:t>Witnesses </a:t>
            </a:r>
            <a:r>
              <a:rPr lang="en-US" dirty="0" smtClean="0"/>
              <a:t>followed the </a:t>
            </a:r>
            <a:r>
              <a:rPr lang="en-US" dirty="0"/>
              <a:t>Court’s </a:t>
            </a:r>
            <a:r>
              <a:rPr lang="en-US" dirty="0" smtClean="0"/>
              <a:t>decision.</a:t>
            </a:r>
            <a:endParaRPr lang="en-US" dirty="0" smtClean="0"/>
          </a:p>
          <a:p>
            <a:r>
              <a:rPr lang="en-US" dirty="0" smtClean="0"/>
              <a:t>Many of the attackers claimed the Witnesses were unpatriotic.</a:t>
            </a:r>
          </a:p>
          <a:p>
            <a:r>
              <a:rPr lang="en-US" dirty="0" smtClean="0"/>
              <a:t>Some observers blamed the Supreme Court for the violence.</a:t>
            </a:r>
          </a:p>
          <a:p>
            <a:r>
              <a:rPr lang="en-US" dirty="0"/>
              <a:t>In 1942, </a:t>
            </a:r>
            <a:r>
              <a:rPr lang="en-US" dirty="0" smtClean="0"/>
              <a:t>three justices, led by William Douglas, stated that they </a:t>
            </a:r>
            <a:r>
              <a:rPr lang="en-US" dirty="0"/>
              <a:t>believed the court had incorrectly decided the flag salute issue.</a:t>
            </a:r>
          </a:p>
          <a:p>
            <a:endParaRPr lang="en-US" dirty="0" smtClean="0"/>
          </a:p>
        </p:txBody>
      </p:sp>
    </p:spTree>
    <p:extLst>
      <p:ext uri="{BB962C8B-B14F-4D97-AF65-F5344CB8AC3E}">
        <p14:creationId xmlns:p14="http://schemas.microsoft.com/office/powerpoint/2010/main" val="27830365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1661</TotalTime>
  <Words>1117</Words>
  <Application>Microsoft Office PowerPoint</Application>
  <PresentationFormat>On-screen Show (4:3)</PresentationFormat>
  <Paragraphs>121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Times New Roman</vt:lpstr>
      <vt:lpstr>Office Theme</vt:lpstr>
      <vt:lpstr>The Flag Salute Cases</vt:lpstr>
      <vt:lpstr>Flag Salute Requirements</vt:lpstr>
      <vt:lpstr>Jehovah’s Witnesses</vt:lpstr>
      <vt:lpstr>The Gobitases Resist</vt:lpstr>
      <vt:lpstr>Trial and Appeal</vt:lpstr>
      <vt:lpstr>The Supreme Court Rules (1940)</vt:lpstr>
      <vt:lpstr>Dissenting Views</vt:lpstr>
      <vt:lpstr>Justice in the Balance</vt:lpstr>
      <vt:lpstr>Responses to the Decision</vt:lpstr>
      <vt:lpstr>The Barnetts’ Case</vt:lpstr>
      <vt:lpstr>Trial Court Ruling</vt:lpstr>
      <vt:lpstr>The Appeals Process</vt:lpstr>
      <vt:lpstr>The Supreme Court changes Direction</vt:lpstr>
      <vt:lpstr>The Supreme Court changes Direction</vt:lpstr>
      <vt:lpstr>Other Approaches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Winston Bowman</cp:lastModifiedBy>
  <cp:revision>37</cp:revision>
  <dcterms:created xsi:type="dcterms:W3CDTF">2016-03-28T16:08:13Z</dcterms:created>
  <dcterms:modified xsi:type="dcterms:W3CDTF">2018-02-15T16:07:42Z</dcterms:modified>
</cp:coreProperties>
</file>