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1"/>
  </p:notesMasterIdLst>
  <p:sldIdLst>
    <p:sldId id="271" r:id="rId3"/>
    <p:sldId id="286" r:id="rId4"/>
    <p:sldId id="300" r:id="rId5"/>
    <p:sldId id="297" r:id="rId6"/>
    <p:sldId id="292" r:id="rId7"/>
    <p:sldId id="296" r:id="rId8"/>
    <p:sldId id="308" r:id="rId9"/>
    <p:sldId id="293" r:id="rId10"/>
    <p:sldId id="301" r:id="rId11"/>
    <p:sldId id="280" r:id="rId12"/>
    <p:sldId id="283" r:id="rId13"/>
    <p:sldId id="309" r:id="rId14"/>
    <p:sldId id="298" r:id="rId15"/>
    <p:sldId id="302" r:id="rId16"/>
    <p:sldId id="303" r:id="rId17"/>
    <p:sldId id="305" r:id="rId18"/>
    <p:sldId id="299" r:id="rId19"/>
    <p:sldId id="30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ston Bowman" initials="WB" lastIdx="1" clrIdx="0">
    <p:extLst>
      <p:ext uri="{19B8F6BF-5375-455C-9EA6-DF929625EA0E}">
        <p15:presenceInfo xmlns:p15="http://schemas.microsoft.com/office/powerpoint/2012/main" userId="S-1-5-21-3550960-1716804751-612134452-102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5" autoAdjust="0"/>
    <p:restoredTop sz="94674"/>
  </p:normalViewPr>
  <p:slideViewPr>
    <p:cSldViewPr snapToGrid="0" snapToObjects="1">
      <p:cViewPr varScale="1">
        <p:scale>
          <a:sx n="111" d="100"/>
          <a:sy n="111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37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2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7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5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5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" y="2057402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9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9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4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8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2/15/2018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74811"/>
            <a:ext cx="9144000" cy="803672"/>
          </a:xfrm>
        </p:spPr>
        <p:txBody>
          <a:bodyPr>
            <a:normAutofit/>
          </a:bodyPr>
          <a:lstStyle/>
          <a:p>
            <a:r>
              <a:rPr lang="en-US" i="1" dirty="0" smtClean="0"/>
              <a:t>In re Debs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0" y="4046871"/>
            <a:ext cx="5143500" cy="1241822"/>
          </a:xfrm>
        </p:spPr>
        <p:txBody>
          <a:bodyPr/>
          <a:lstStyle/>
          <a:p>
            <a:r>
              <a:rPr lang="en-US" dirty="0" smtClean="0"/>
              <a:t>Federal Trials and Great Debates </a:t>
            </a:r>
          </a:p>
          <a:p>
            <a:r>
              <a:rPr lang="en-US" dirty="0" smtClean="0"/>
              <a:t>in United States History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051" y="2973711"/>
            <a:ext cx="30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8691" t="29411" r="17453" b="15542"/>
          <a:stretch/>
        </p:blipFill>
        <p:spPr>
          <a:xfrm>
            <a:off x="3493698" y="374620"/>
            <a:ext cx="2337758" cy="251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0611" y="1825625"/>
            <a:ext cx="8876740" cy="4895851"/>
          </a:xfrm>
        </p:spPr>
        <p:txBody>
          <a:bodyPr>
            <a:normAutofit/>
          </a:bodyPr>
          <a:lstStyle/>
          <a:p>
            <a:r>
              <a:rPr lang="en-US" dirty="0" smtClean="0"/>
              <a:t>Injunctions are court orders prohibiting individuals or groups from committing specified acts.</a:t>
            </a:r>
          </a:p>
          <a:p>
            <a:r>
              <a:rPr lang="en-US" dirty="0" smtClean="0"/>
              <a:t>In this case, the government requested the injunction on three main grounds:</a:t>
            </a:r>
          </a:p>
          <a:p>
            <a:pPr lvl="1"/>
            <a:r>
              <a:rPr lang="en-US" dirty="0" smtClean="0"/>
              <a:t>The strike was interfering with the mail;</a:t>
            </a:r>
          </a:p>
          <a:p>
            <a:pPr lvl="1"/>
            <a:r>
              <a:rPr lang="en-US" dirty="0" smtClean="0"/>
              <a:t>The strike was interfering with interstate commerce; and</a:t>
            </a:r>
          </a:p>
          <a:p>
            <a:pPr lvl="1"/>
            <a:r>
              <a:rPr lang="en-US" dirty="0" smtClean="0"/>
              <a:t>The ARU was violating the Sherman Anti-Trust law, which prohibited “combinations” that restrained trade.</a:t>
            </a:r>
          </a:p>
          <a:p>
            <a:r>
              <a:rPr lang="en-US" dirty="0" smtClean="0"/>
              <a:t>The circuit court issued an injunction against Debs and several other union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8" y="2031004"/>
            <a:ext cx="6204468" cy="500965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After the court issued the injunction, Debs continued to </a:t>
            </a:r>
            <a:r>
              <a:rPr lang="en-US" dirty="0" smtClean="0"/>
              <a:t>work </a:t>
            </a:r>
            <a:r>
              <a:rPr lang="en-US" dirty="0" smtClean="0"/>
              <a:t>with the ARU’s local branches and the strike intensified.</a:t>
            </a:r>
          </a:p>
          <a:p>
            <a:pPr lvl="0"/>
            <a:r>
              <a:rPr lang="en-US" dirty="0" smtClean="0"/>
              <a:t>Protesters clashed violently with troops.</a:t>
            </a:r>
          </a:p>
          <a:p>
            <a:pPr lvl="0"/>
            <a:r>
              <a:rPr lang="en-US" dirty="0" smtClean="0"/>
              <a:t>30 workers died and many more were injured.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and Contempt of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854" y="4692780"/>
            <a:ext cx="289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Troops clashed violently with workers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854" y="2550230"/>
            <a:ext cx="2894537" cy="20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0068" y="1986373"/>
            <a:ext cx="6204468" cy="500965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In the wake of the violence, the Court cited Debs for contempt of court and sentenced him to six months in prison.</a:t>
            </a:r>
          </a:p>
          <a:p>
            <a:pPr lvl="0"/>
            <a:r>
              <a:rPr lang="en-US" dirty="0" smtClean="0"/>
              <a:t>Federal authorities also brought a separate criminal prosecution against Debs and his colleagues.</a:t>
            </a:r>
          </a:p>
          <a:p>
            <a:pPr lvl="0"/>
            <a:r>
              <a:rPr lang="en-US" dirty="0" smtClean="0"/>
              <a:t>That case was ultimately abandoned.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Violence and Contempt of Court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1854" y="4692780"/>
            <a:ext cx="289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Troops clashed violently with workers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854" y="2550230"/>
            <a:ext cx="2894537" cy="205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20" y="2059478"/>
            <a:ext cx="6217659" cy="4550893"/>
          </a:xfrm>
        </p:spPr>
        <p:txBody>
          <a:bodyPr>
            <a:noAutofit/>
          </a:bodyPr>
          <a:lstStyle/>
          <a:p>
            <a:r>
              <a:rPr lang="en-US" dirty="0" smtClean="0"/>
              <a:t>Debs petitioned the Supreme Court for a writ of habeas corpus.</a:t>
            </a:r>
          </a:p>
          <a:p>
            <a:r>
              <a:rPr lang="en-US" dirty="0" smtClean="0"/>
              <a:t>Habeas corpus is a </a:t>
            </a:r>
            <a:r>
              <a:rPr lang="en-US" dirty="0" smtClean="0"/>
              <a:t>legal mechanism for </a:t>
            </a:r>
            <a:r>
              <a:rPr lang="en-US" dirty="0" smtClean="0"/>
              <a:t>challenging </a:t>
            </a:r>
            <a:r>
              <a:rPr lang="en-US" dirty="0" smtClean="0"/>
              <a:t>the </a:t>
            </a:r>
            <a:r>
              <a:rPr lang="en-US" dirty="0" smtClean="0"/>
              <a:t>validity of a detention.</a:t>
            </a:r>
          </a:p>
          <a:p>
            <a:r>
              <a:rPr lang="en-US" dirty="0" smtClean="0"/>
              <a:t>In this instance, it served as a challenge to the legality of the circuit court’s injunction.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Habeas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Attorney Clarence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Darrow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6380" r="13384" b="13350"/>
          <a:stretch/>
        </p:blipFill>
        <p:spPr>
          <a:xfrm>
            <a:off x="6386991" y="1886949"/>
            <a:ext cx="2277374" cy="33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20" y="2002044"/>
            <a:ext cx="6217659" cy="4550893"/>
          </a:xfrm>
        </p:spPr>
        <p:txBody>
          <a:bodyPr>
            <a:noAutofit/>
          </a:bodyPr>
          <a:lstStyle/>
          <a:p>
            <a:r>
              <a:rPr lang="en-US" sz="2400" dirty="0" smtClean="0"/>
              <a:t>Debs’ lawyers included the famed advocate Clarence Darrow and former U.S. Senator Lyman Trumbull.</a:t>
            </a:r>
          </a:p>
          <a:p>
            <a:r>
              <a:rPr lang="en-US" sz="2400" dirty="0" smtClean="0"/>
              <a:t>They argued that the court should not have granted the government an injunction on three grounds:</a:t>
            </a:r>
          </a:p>
          <a:p>
            <a:pPr lvl="1"/>
            <a:r>
              <a:rPr lang="en-US" sz="2000" dirty="0" smtClean="0"/>
              <a:t>The government had no legal interests at stake in the case;</a:t>
            </a:r>
          </a:p>
          <a:p>
            <a:pPr lvl="1"/>
            <a:r>
              <a:rPr lang="en-US" sz="2000" dirty="0" smtClean="0"/>
              <a:t>The anti-trust law was designed to stop monopolies, not unions;</a:t>
            </a:r>
          </a:p>
          <a:p>
            <a:pPr lvl="1"/>
            <a:r>
              <a:rPr lang="en-US" sz="2000" dirty="0" smtClean="0"/>
              <a:t>Debs had been denied his right to </a:t>
            </a:r>
            <a:r>
              <a:rPr lang="en-US" sz="2000" dirty="0" smtClean="0"/>
              <a:t>a jury </a:t>
            </a:r>
            <a:r>
              <a:rPr lang="en-US" sz="2000" dirty="0" smtClean="0"/>
              <a:t>trial.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Habeas Corpus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Attorney Clarence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Darrow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t="6380" r="13384" b="13350"/>
          <a:stretch/>
        </p:blipFill>
        <p:spPr>
          <a:xfrm>
            <a:off x="6386991" y="1886949"/>
            <a:ext cx="2277374" cy="33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0321" y="1912829"/>
            <a:ext cx="6140176" cy="455089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Supreme Court unanimously upheld Debs’ conviction.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Justice David Brewer’s opinion sustained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broad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injunction power in labor cases.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Brewer emphasized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that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U.S. government had the right to regulate interstate commerce and the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mail.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government had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to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be able go to courts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to enforce its regulations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using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injunctions.</a:t>
            </a:r>
          </a:p>
          <a:p>
            <a:pPr lvl="0"/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 David Brewer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7192" r="4244" b="29694"/>
          <a:stretch/>
        </p:blipFill>
        <p:spPr>
          <a:xfrm>
            <a:off x="6240496" y="2096220"/>
            <a:ext cx="2739601" cy="31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08" y="1964587"/>
            <a:ext cx="6205588" cy="4550893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The Court also held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that Debs had not been deprived of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his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</a:rPr>
              <a:t>right to a </a:t>
            </a:r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jury.</a:t>
            </a:r>
          </a:p>
          <a:p>
            <a:pPr lvl="1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Judges had the power to issue injunctions without juries.</a:t>
            </a:r>
          </a:p>
          <a:p>
            <a:pPr lvl="1"/>
            <a:r>
              <a:rPr lang="en-US" dirty="0" smtClean="0">
                <a:solidFill>
                  <a:srgbClr val="5B9BD5">
                    <a:lumMod val="50000"/>
                  </a:srgbClr>
                </a:solidFill>
              </a:rPr>
              <a:t>The ability to punish those who ignored injunctions was an essential part of the injunction power.</a:t>
            </a:r>
            <a:endParaRPr lang="en-US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en-US" dirty="0" smtClean="0"/>
              <a:t>The Court did not address whether the Sherman Act applied to unions, but later cases held that it did.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Supreme Court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6991" y="5348378"/>
            <a:ext cx="236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 David Brewer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7192" r="4244" b="29694"/>
          <a:stretch/>
        </p:blipFill>
        <p:spPr>
          <a:xfrm>
            <a:off x="6240496" y="2096220"/>
            <a:ext cx="2739601" cy="315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533" y="2058184"/>
            <a:ext cx="669273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ARU dissolved in the wake of </a:t>
            </a:r>
            <a:r>
              <a:rPr lang="en-US" sz="2400" i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 Debs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Debs continued working in the labor movement after his release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from prison.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ran as a socialist candidate for president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times.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1917, 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was again imprisoned for criticizing America’s entry into World War I.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Supreme Court upheld his conviction against a free speech challenge in 1919.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won approximately 3% of the popular vote from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prison.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6891" y="5001084"/>
            <a:ext cx="344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Debs on his release from prison (1921)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24" t="5997" r="6736" b="5654"/>
          <a:stretch/>
        </p:blipFill>
        <p:spPr>
          <a:xfrm>
            <a:off x="6811264" y="2432648"/>
            <a:ext cx="1875536" cy="240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</a:t>
            </a:r>
            <a:r>
              <a:rPr lang="en-US" dirty="0" smtClean="0"/>
              <a:t>of the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95" y="1818249"/>
            <a:ext cx="59090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years following </a:t>
            </a:r>
            <a:r>
              <a:rPr lang="en-US" sz="2400" i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Debs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federal courts issued thousands of strike-busting injunctions.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use of injunctions was very controversial and critics complained of “government by injunction.”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historians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argue the courts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weakened the labor and socialist movements in the U.S.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1932, Congress passed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law prohibiting courts from issuing injunctions in labor cases.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4197" y="5087348"/>
            <a:ext cx="344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Eugene V. Debs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" t="15094" r="5348" b="5535"/>
          <a:stretch/>
        </p:blipFill>
        <p:spPr>
          <a:xfrm>
            <a:off x="6111631" y="1947334"/>
            <a:ext cx="2497532" cy="303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10" y="2016375"/>
            <a:ext cx="5796951" cy="49994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Pullman Palace Car Co. was the nation’s largest railway car manufacturer in the late 19</a:t>
            </a:r>
            <a:r>
              <a:rPr lang="en-US" sz="2800" baseline="30000" dirty="0" smtClean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 century.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company was run by George Pullman, a wealthy industrialist.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1880, he constructed the company town of Pullman, Illinois.</a:t>
            </a:r>
          </a:p>
          <a:p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It included a factory and homes for many of his workers.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Pullman Company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158" y="4516079"/>
            <a:ext cx="360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Pullman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factory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(circa. 1900)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702" r="7016" b="20691"/>
          <a:stretch/>
        </p:blipFill>
        <p:spPr>
          <a:xfrm>
            <a:off x="5793276" y="2458638"/>
            <a:ext cx="3019364" cy="19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9781" y="1858592"/>
            <a:ext cx="5603496" cy="459396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Workers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received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two paychecks, one of which they returned to the company for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rent if they lived in the town.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Pullman thought the town showed his generosity to employees.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Critics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argued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corporations like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Pullman’s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were 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trying to control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workers</a:t>
            </a:r>
            <a:r>
              <a:rPr lang="en-US" sz="2800" dirty="0">
                <a:solidFill>
                  <a:srgbClr val="5B9BD5">
                    <a:lumMod val="50000"/>
                  </a:srgbClr>
                </a:solidFill>
              </a:rPr>
              <a:t>’ lives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company forbade union activity in the town. 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Pullman Company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8158" y="4516079"/>
            <a:ext cx="360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Pullman Palace Car Co. factory (circa. 1900)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6702" r="7016" b="20691"/>
          <a:stretch/>
        </p:blipFill>
        <p:spPr>
          <a:xfrm>
            <a:off x="5793276" y="2458638"/>
            <a:ext cx="3019364" cy="190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660" y="1722070"/>
            <a:ext cx="6242290" cy="4999408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From 1893 to 1897, the United States suffered a severe economic depression.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As demands for Pullman cars dwindled, Pullman fired some workers and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sharply reduced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wages of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others.</a:t>
            </a:r>
            <a:endParaRPr lang="en-US" sz="2800" dirty="0" smtClean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He did not reduce the rents he charged for the houses in the company town.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Workers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decided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to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strike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protest.</a:t>
            </a: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Pullman Strike Begins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3162" y="5380801"/>
            <a:ext cx="2380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George M.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Pullman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Smithsonian Institute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5013" t="6166" r="15013" b="5630"/>
          <a:stretch/>
        </p:blipFill>
        <p:spPr>
          <a:xfrm>
            <a:off x="6323162" y="2216988"/>
            <a:ext cx="2380890" cy="30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637" y="2018582"/>
            <a:ext cx="6140558" cy="47690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Eugene V. Debs was the head of one of the nation’s largest rail unions, the American Railway Union.</a:t>
            </a:r>
          </a:p>
          <a:p>
            <a:r>
              <a:rPr lang="en-US" sz="2800" dirty="0" smtClean="0"/>
              <a:t>In </a:t>
            </a:r>
            <a:r>
              <a:rPr lang="en-US" sz="2800" dirty="0"/>
              <a:t>J</a:t>
            </a:r>
            <a:r>
              <a:rPr lang="en-US" sz="2800" dirty="0" smtClean="0"/>
              <a:t>une, 1894, the ARU voted to join the Pullman strike.</a:t>
            </a:r>
          </a:p>
          <a:p>
            <a:r>
              <a:rPr lang="en-US" sz="2800" dirty="0" smtClean="0"/>
              <a:t>Although Debs was initially wary of the strike, he became its figurehead.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Eugene Debs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3872" y="5155102"/>
            <a:ext cx="383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Eugene V. Debs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8466" r="5307" b="5637"/>
          <a:stretch/>
        </p:blipFill>
        <p:spPr>
          <a:xfrm>
            <a:off x="6218195" y="1932317"/>
            <a:ext cx="2297155" cy="3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649" y="1880558"/>
            <a:ext cx="6236899" cy="46597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Strikes were risky in the late 19</a:t>
            </a:r>
            <a:r>
              <a:rPr lang="en-US" sz="2800" baseline="30000" dirty="0" smtClean="0">
                <a:solidFill>
                  <a:srgbClr val="5B9BD5">
                    <a:lumMod val="50000"/>
                  </a:srgbClr>
                </a:solidFill>
              </a:rPr>
              <a:t>th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 century.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Prior to 1935, most workers could be fired for organizing unions or striking.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In some instances, corporations hired private police forces to break up strikes with violence.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Strikers were not always popular with the public.</a:t>
            </a:r>
          </a:p>
          <a:p>
            <a:pPr lvl="0"/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</a:rPr>
              <a:t>The Pullman strike was controversial because it came during a depression and the economy relied on rail transport.</a:t>
            </a:r>
          </a:p>
          <a:p>
            <a:pPr marL="0" lvl="0" indent="0">
              <a:buNone/>
            </a:pPr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Industrial Action in the 1890s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0634" y="4828442"/>
            <a:ext cx="286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Cartoon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depicting </a:t>
            </a:r>
            <a:r>
              <a:rPr lang="en-US" sz="1200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Debs as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2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noProof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of anarchy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548" y="2244655"/>
            <a:ext cx="2341067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413" y="1923690"/>
            <a:ext cx="6314537" cy="4659765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The ARU boycotted all trains carrying Pullman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cars and blockaded rail lines.</a:t>
            </a:r>
            <a:endParaRPr lang="en-US" sz="24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Tens of thousands of ARU members participated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in the strike.</a:t>
            </a:r>
          </a:p>
          <a:p>
            <a:pPr lvl="0"/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 group of railroad companies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fired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strikers and </a:t>
            </a:r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attached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Pullman cars to their trains.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They refused to move trains from which strikers had removed Pullman cars.</a:t>
            </a:r>
          </a:p>
          <a:p>
            <a:pPr lvl="0"/>
            <a:r>
              <a:rPr lang="en-US" sz="2400" dirty="0" smtClean="0">
                <a:solidFill>
                  <a:srgbClr val="5B9BD5">
                    <a:lumMod val="50000"/>
                  </a:srgbClr>
                </a:solidFill>
              </a:rPr>
              <a:t>The strike and the railroads’ reaction disrupted </a:t>
            </a:r>
            <a:r>
              <a:rPr lang="en-US" sz="2400" dirty="0">
                <a:solidFill>
                  <a:srgbClr val="5B9BD5">
                    <a:lumMod val="50000"/>
                  </a:srgbClr>
                </a:solidFill>
              </a:rPr>
              <a:t>almost all rail traffic west of Chicago.</a:t>
            </a:r>
          </a:p>
          <a:p>
            <a:pPr lvl="0"/>
            <a:endParaRPr lang="en-US" sz="28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Pullman Strike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4536" y="5151608"/>
            <a:ext cx="256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Satirical cartoon depicting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“king” Debs blocking the rails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1" t="31195" r="13558" b="11572"/>
          <a:stretch/>
        </p:blipFill>
        <p:spPr>
          <a:xfrm>
            <a:off x="6314537" y="2061713"/>
            <a:ext cx="2561836" cy="286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530" y="2160554"/>
            <a:ext cx="5753818" cy="4895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impasse between the unions and the railroads threatened to deepen the economic crisis.</a:t>
            </a:r>
          </a:p>
          <a:p>
            <a:r>
              <a:rPr lang="en-US" sz="2800" dirty="0" smtClean="0"/>
              <a:t>On July 3, 1894, President Grover Cleveland ordered federal troops into Chicago.</a:t>
            </a:r>
          </a:p>
          <a:p>
            <a:r>
              <a:rPr lang="en-US" sz="2800" dirty="0" smtClean="0"/>
              <a:t>The troops patrolled railyards to stop strikers blockading trains.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Federal Response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647" y="5313871"/>
            <a:ext cx="29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Grover Cleveland</a:t>
            </a:r>
          </a:p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Courtesy: Library of Congress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16533" r="10706" b="17524"/>
          <a:stretch/>
        </p:blipFill>
        <p:spPr>
          <a:xfrm>
            <a:off x="6104522" y="2027208"/>
            <a:ext cx="2340739" cy="29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5277" y="2058539"/>
            <a:ext cx="6009630" cy="489585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government also sought injunctions in federal courts.</a:t>
            </a:r>
          </a:p>
          <a:p>
            <a:r>
              <a:rPr lang="en-US" sz="2800" dirty="0" smtClean="0"/>
              <a:t>Courts across the nation granted dozens of orders against the strike.</a:t>
            </a:r>
          </a:p>
          <a:p>
            <a:r>
              <a:rPr lang="en-US" sz="2800" dirty="0" smtClean="0"/>
              <a:t>The most important came from the U.S. Circuit Court for the Northern District of Illinois, which included Chicago, the center of the strike.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Federal Response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BE46C-019A-6D47-B85D-E2C6165E106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2647" y="5313871"/>
            <a:ext cx="295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President Grover Cleveland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Courtesy: Library of Congress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16533" r="10706" b="17524"/>
          <a:stretch/>
        </p:blipFill>
        <p:spPr>
          <a:xfrm>
            <a:off x="6104522" y="2027208"/>
            <a:ext cx="2340739" cy="29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4431</TotalTime>
  <Words>1220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Office Theme</vt:lpstr>
      <vt:lpstr>1_Office Theme</vt:lpstr>
      <vt:lpstr>In re Debs</vt:lpstr>
      <vt:lpstr>The Pullman Company</vt:lpstr>
      <vt:lpstr>The Pullman Company</vt:lpstr>
      <vt:lpstr>The Pullman Strike Begins</vt:lpstr>
      <vt:lpstr>Eugene Debs</vt:lpstr>
      <vt:lpstr>Industrial Action in the 1890s</vt:lpstr>
      <vt:lpstr>The Pullman Strike</vt:lpstr>
      <vt:lpstr>Federal Response</vt:lpstr>
      <vt:lpstr>Federal Response</vt:lpstr>
      <vt:lpstr>Injunctions</vt:lpstr>
      <vt:lpstr>Violence and Contempt of Court</vt:lpstr>
      <vt:lpstr>Violence and Contempt of Court</vt:lpstr>
      <vt:lpstr>Habeas Corpus</vt:lpstr>
      <vt:lpstr>Habeas Corpus</vt:lpstr>
      <vt:lpstr>The Supreme Court Rules</vt:lpstr>
      <vt:lpstr>The Supreme Court Rules</vt:lpstr>
      <vt:lpstr>The Aftermath</vt:lpstr>
      <vt:lpstr>Legacy of the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Winston Bowman</cp:lastModifiedBy>
  <cp:revision>115</cp:revision>
  <dcterms:created xsi:type="dcterms:W3CDTF">2016-03-28T16:08:13Z</dcterms:created>
  <dcterms:modified xsi:type="dcterms:W3CDTF">2018-02-15T15:52:51Z</dcterms:modified>
</cp:coreProperties>
</file>