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8"/>
  </p:notesMasterIdLst>
  <p:sldIdLst>
    <p:sldId id="271" r:id="rId3"/>
    <p:sldId id="257" r:id="rId4"/>
    <p:sldId id="260" r:id="rId5"/>
    <p:sldId id="273" r:id="rId6"/>
    <p:sldId id="259" r:id="rId7"/>
    <p:sldId id="261" r:id="rId8"/>
    <p:sldId id="275" r:id="rId9"/>
    <p:sldId id="263" r:id="rId10"/>
    <p:sldId id="262" r:id="rId11"/>
    <p:sldId id="283" r:id="rId12"/>
    <p:sldId id="264" r:id="rId13"/>
    <p:sldId id="279" r:id="rId14"/>
    <p:sldId id="266" r:id="rId15"/>
    <p:sldId id="282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5D75-1EB0-E84C-9CB2-F9A42091B813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77B8-B455-A440-83AA-C55C52EC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277B8-B455-A440-83AA-C55C52EC4D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1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277B8-B455-A440-83AA-C55C52EC4D2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4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7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3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8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/>
              <a:t>2/15/2018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94970"/>
            <a:ext cx="6858000" cy="803672"/>
          </a:xfrm>
        </p:spPr>
        <p:txBody>
          <a:bodyPr>
            <a:normAutofit/>
          </a:bodyPr>
          <a:lstStyle/>
          <a:p>
            <a:r>
              <a:rPr lang="en-US" i="1" dirty="0" smtClean="0"/>
              <a:t>The Chicago Seven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4046871"/>
            <a:ext cx="5143500" cy="1241822"/>
          </a:xfrm>
        </p:spPr>
        <p:txBody>
          <a:bodyPr/>
          <a:lstStyle/>
          <a:p>
            <a:r>
              <a:rPr lang="en-US" dirty="0" smtClean="0"/>
              <a:t>Federal Trials and Great Debates </a:t>
            </a:r>
          </a:p>
          <a:p>
            <a:r>
              <a:rPr lang="en-US" dirty="0" smtClean="0"/>
              <a:t>in United States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154" y="1168590"/>
            <a:ext cx="3018549" cy="1482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7051" y="2743200"/>
            <a:ext cx="301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3576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Bobby Seale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6266" y="2065672"/>
            <a:ext cx="3674130" cy="30923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66266" y="5254370"/>
            <a:ext cx="367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</a:rPr>
              <a:t>Courtroom drawing of Seale gagged and bound in court</a:t>
            </a:r>
          </a:p>
          <a:p>
            <a:pPr algn="ctr"/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</a:rPr>
              <a:t>Courtesy: Library of Congress</a:t>
            </a:r>
            <a:endParaRPr lang="en-US" sz="12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0" y="1796227"/>
            <a:ext cx="5066270" cy="4849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After Seale ignored warnings,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Judge Hoffman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had Seale bound and gagged.</a:t>
            </a:r>
          </a:p>
          <a:p>
            <a:pPr marL="285750" indent="-285750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Although the judge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had the power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to take this step, it was very controversial.</a:t>
            </a:r>
          </a:p>
          <a:p>
            <a:pPr marL="285750" indent="-285750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When Seale continued to protest, Hoffman declared a mistrial and sentenced Seale to four years in prison for contempt of court.</a:t>
            </a:r>
          </a:p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279" y="1622481"/>
            <a:ext cx="7886700" cy="5004819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The remaining defendants became known as the “Chicago Seven.”</a:t>
            </a:r>
          </a:p>
          <a:p>
            <a:r>
              <a:rPr lang="en-US" sz="2300" dirty="0" smtClean="0"/>
              <a:t>The trial was filled with interruptions, arguments, and theatrics for almost five months.</a:t>
            </a:r>
          </a:p>
          <a:p>
            <a:r>
              <a:rPr lang="en-US" sz="2300" dirty="0"/>
              <a:t>At times, as many as 19 marshals were brought into the courtroom to maintain order</a:t>
            </a:r>
            <a:r>
              <a:rPr lang="en-US" sz="2300" dirty="0" smtClean="0"/>
              <a:t>.</a:t>
            </a:r>
          </a:p>
          <a:p>
            <a:pPr lvl="0"/>
            <a:r>
              <a:rPr lang="en-US" sz="2300" dirty="0">
                <a:solidFill>
                  <a:srgbClr val="5B9BD5">
                    <a:lumMod val="50000"/>
                  </a:srgbClr>
                </a:solidFill>
              </a:rPr>
              <a:t>The defendants frequently refused to </a:t>
            </a:r>
            <a:r>
              <a:rPr lang="en-US" sz="2300" dirty="0" smtClean="0">
                <a:solidFill>
                  <a:srgbClr val="5B9BD5">
                    <a:lumMod val="50000"/>
                  </a:srgbClr>
                </a:solidFill>
              </a:rPr>
              <a:t>rise.  </a:t>
            </a:r>
            <a:endParaRPr lang="en-US" sz="23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300" dirty="0">
                <a:solidFill>
                  <a:srgbClr val="5B9BD5">
                    <a:lumMod val="50000"/>
                  </a:srgbClr>
                </a:solidFill>
              </a:rPr>
              <a:t>They munched on jelly beans, made requests to distribute birthday cake to the court, </a:t>
            </a:r>
            <a:r>
              <a:rPr lang="en-US" sz="2300" dirty="0" smtClean="0">
                <a:solidFill>
                  <a:srgbClr val="5B9BD5">
                    <a:lumMod val="50000"/>
                  </a:srgbClr>
                </a:solidFill>
              </a:rPr>
              <a:t>and attempted </a:t>
            </a:r>
            <a:r>
              <a:rPr lang="en-US" sz="2300" dirty="0">
                <a:solidFill>
                  <a:srgbClr val="5B9BD5">
                    <a:lumMod val="50000"/>
                  </a:srgbClr>
                </a:solidFill>
              </a:rPr>
              <a:t>to read Vietnam casualty lists </a:t>
            </a:r>
            <a:r>
              <a:rPr lang="en-US" sz="2300" dirty="0" smtClean="0">
                <a:solidFill>
                  <a:srgbClr val="5B9BD5">
                    <a:lumMod val="50000"/>
                  </a:srgbClr>
                </a:solidFill>
              </a:rPr>
              <a:t>aloud.  </a:t>
            </a:r>
            <a:endParaRPr lang="en-US" sz="23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300" dirty="0">
                <a:solidFill>
                  <a:srgbClr val="5B9BD5">
                    <a:lumMod val="50000"/>
                  </a:srgbClr>
                </a:solidFill>
              </a:rPr>
              <a:t>When a defense witness was asked how hippies dressed, </a:t>
            </a:r>
            <a:r>
              <a:rPr lang="en-US" sz="2300" dirty="0" smtClean="0">
                <a:solidFill>
                  <a:srgbClr val="5B9BD5">
                    <a:lumMod val="50000"/>
                  </a:srgbClr>
                </a:solidFill>
              </a:rPr>
              <a:t>Abbie Hoffman lifted </a:t>
            </a:r>
            <a:r>
              <a:rPr lang="en-US" sz="2300" dirty="0">
                <a:solidFill>
                  <a:srgbClr val="5B9BD5">
                    <a:lumMod val="50000"/>
                  </a:srgbClr>
                </a:solidFill>
              </a:rPr>
              <a:t>his shirt and danced around the courtroom, explaining that hippies were “naked.”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Defendants’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Defendants’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705" y="1826212"/>
            <a:ext cx="8313489" cy="426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Hoffman jailed Dellinger for calling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 biased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referring to a prosecutor as a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“snake” and a “Nazi.”  </a:t>
            </a:r>
            <a:endParaRPr lang="en-US" sz="2400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Abbie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Hoffman responded by telling the Judge he was “a disgrace to the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Jews [and] would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served Hitler better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4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refused a motion to reinstate Dellinger’s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bail, Hoffman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Rubin entered court wearing judicial robes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yellow stars of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was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ridicule and delegitimize traditional sources of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 like the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courts.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366" y="1820951"/>
            <a:ext cx="8138984" cy="4895851"/>
          </a:xfrm>
        </p:spPr>
        <p:txBody>
          <a:bodyPr>
            <a:normAutofit/>
          </a:bodyPr>
          <a:lstStyle/>
          <a:p>
            <a:r>
              <a:rPr lang="en-US" dirty="0"/>
              <a:t>While the jury deliberated, </a:t>
            </a:r>
            <a:r>
              <a:rPr lang="en-US" dirty="0" smtClean="0"/>
              <a:t>the </a:t>
            </a:r>
            <a:r>
              <a:rPr lang="en-US" dirty="0"/>
              <a:t>judge cited the defendants and their lawyers for a combined 159 counts of </a:t>
            </a:r>
            <a:r>
              <a:rPr lang="en-US" dirty="0" smtClean="0"/>
              <a:t>contempt </a:t>
            </a:r>
            <a:r>
              <a:rPr lang="en-US" dirty="0"/>
              <a:t>of court during the trial. 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citations were for the defendants’ theatrics, some for repeated or disrespectful argumentation and others for seemingly </a:t>
            </a:r>
            <a:r>
              <a:rPr lang="en-US" dirty="0" smtClean="0"/>
              <a:t>minor </a:t>
            </a:r>
            <a:r>
              <a:rPr lang="en-US" dirty="0"/>
              <a:t>slights like blowing kisses, laughing or refusing to stand.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sentences ranged from less than three months for Weiner to more than four years </a:t>
            </a:r>
            <a:r>
              <a:rPr lang="en-US" dirty="0" smtClean="0"/>
              <a:t>for defense Attorney William </a:t>
            </a:r>
            <a:r>
              <a:rPr lang="en-US" dirty="0"/>
              <a:t>Kunstler.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Convictions and Sentences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Convictions and Sentences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707" y="1997255"/>
            <a:ext cx="78867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jury returned after five days of deliberation, it found all seven defendants not guilty of conspiracy and found </a:t>
            </a:r>
            <a:r>
              <a:rPr lang="en-US" sz="28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Froines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Weiner not guilty on all charges.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found the remaining defendants guilty of travelling between states to incite a riot.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Hoffman imposed the maximum sentence of five years on all five convicted defendants.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825624"/>
            <a:ext cx="5892800" cy="50323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1972, the Court of Appeals for the Seventh Circuit overturned both the riot act and contempt convictions.</a:t>
            </a:r>
          </a:p>
          <a:p>
            <a:r>
              <a:rPr lang="en-US" dirty="0" smtClean="0"/>
              <a:t>The government dropped the other charges but retried some of the contempt charges before Judge Edward </a:t>
            </a:r>
            <a:r>
              <a:rPr lang="en-US" dirty="0" err="1" smtClean="0"/>
              <a:t>Gignoux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Judge </a:t>
            </a:r>
            <a:r>
              <a:rPr lang="en-US" dirty="0" err="1" smtClean="0"/>
              <a:t>Gignoux</a:t>
            </a:r>
            <a:r>
              <a:rPr lang="en-US" dirty="0" smtClean="0"/>
              <a:t> rejected most of the contempt charges.</a:t>
            </a:r>
          </a:p>
          <a:p>
            <a:r>
              <a:rPr lang="en-US" dirty="0" smtClean="0"/>
              <a:t>He found Kunstler and several of the defendants guilty of the most serious contempt charges.</a:t>
            </a:r>
          </a:p>
          <a:p>
            <a:r>
              <a:rPr lang="en-US" dirty="0" smtClean="0"/>
              <a:t>However, he refused to impose any prison time.</a:t>
            </a:r>
          </a:p>
          <a:p>
            <a:r>
              <a:rPr lang="en-US" dirty="0" smtClean="0"/>
              <a:t>Both the 7</a:t>
            </a:r>
            <a:r>
              <a:rPr lang="en-US" baseline="30000" dirty="0" smtClean="0"/>
              <a:t>th</a:t>
            </a:r>
            <a:r>
              <a:rPr lang="en-US" dirty="0" smtClean="0"/>
              <a:t> Circuit and Judge </a:t>
            </a:r>
            <a:r>
              <a:rPr lang="en-US" dirty="0" err="1" smtClean="0"/>
              <a:t>Gignoux</a:t>
            </a:r>
            <a:r>
              <a:rPr lang="en-US" dirty="0" smtClean="0"/>
              <a:t> criticized Judge Hoffman’s conduct of the trial.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 and Retrial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https://upload.wikimedia.org/wikipedia/commons/f/fa/Judge_Gignou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997286"/>
            <a:ext cx="1827953" cy="21683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994400" y="4284133"/>
            <a:ext cx="271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Edward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Gignoux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Garbrecht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 Library, University of Maine School of Law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1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564" y="1976663"/>
            <a:ext cx="7886700" cy="4161258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/>
              <a:t>America was </a:t>
            </a:r>
            <a:r>
              <a:rPr lang="en-US" sz="7000" dirty="0" smtClean="0"/>
              <a:t>deeply </a:t>
            </a:r>
            <a:r>
              <a:rPr lang="en-US" sz="7000" dirty="0"/>
              <a:t>divided in </a:t>
            </a:r>
            <a:r>
              <a:rPr lang="en-US" sz="7000" dirty="0" smtClean="0"/>
              <a:t>1968.</a:t>
            </a:r>
          </a:p>
          <a:p>
            <a:r>
              <a:rPr lang="en-US" sz="7000" dirty="0" smtClean="0"/>
              <a:t>Many (though not all) had become disillusioned with the Vietnam War.</a:t>
            </a:r>
          </a:p>
          <a:p>
            <a:pPr lvl="0"/>
            <a:r>
              <a:rPr lang="en-US" sz="7000" dirty="0">
                <a:solidFill>
                  <a:srgbClr val="5B9BD5">
                    <a:lumMod val="50000"/>
                  </a:srgbClr>
                </a:solidFill>
              </a:rPr>
              <a:t>Thousands </a:t>
            </a:r>
            <a:r>
              <a:rPr lang="en-US" sz="7000" dirty="0" smtClean="0">
                <a:solidFill>
                  <a:srgbClr val="5B9BD5">
                    <a:lumMod val="50000"/>
                  </a:srgbClr>
                </a:solidFill>
              </a:rPr>
              <a:t>staged </a:t>
            </a:r>
            <a:r>
              <a:rPr lang="en-US" sz="7000" dirty="0">
                <a:solidFill>
                  <a:srgbClr val="5B9BD5">
                    <a:lumMod val="50000"/>
                  </a:srgbClr>
                </a:solidFill>
              </a:rPr>
              <a:t>occupations of </a:t>
            </a:r>
            <a:r>
              <a:rPr lang="en-US" sz="7000" dirty="0" smtClean="0">
                <a:solidFill>
                  <a:srgbClr val="5B9BD5">
                    <a:lumMod val="50000"/>
                  </a:srgbClr>
                </a:solidFill>
              </a:rPr>
              <a:t>universities </a:t>
            </a:r>
            <a:r>
              <a:rPr lang="en-US" sz="7000" dirty="0">
                <a:solidFill>
                  <a:srgbClr val="5B9BD5">
                    <a:lumMod val="50000"/>
                  </a:srgbClr>
                </a:solidFill>
              </a:rPr>
              <a:t>and protested in the </a:t>
            </a:r>
            <a:r>
              <a:rPr lang="en-US" sz="7000" dirty="0" smtClean="0">
                <a:solidFill>
                  <a:srgbClr val="5B9BD5">
                    <a:lumMod val="50000"/>
                  </a:srgbClr>
                </a:solidFill>
              </a:rPr>
              <a:t>streets.</a:t>
            </a:r>
          </a:p>
          <a:p>
            <a:pPr lvl="0"/>
            <a:r>
              <a:rPr lang="en-US" sz="7000" dirty="0">
                <a:solidFill>
                  <a:srgbClr val="5B9BD5">
                    <a:lumMod val="50000"/>
                  </a:srgbClr>
                </a:solidFill>
              </a:rPr>
              <a:t>Martin Luther King, Jr. was assassinated in April, sparking race </a:t>
            </a:r>
            <a:r>
              <a:rPr lang="en-US" sz="7000" dirty="0" smtClean="0">
                <a:solidFill>
                  <a:srgbClr val="5B9BD5">
                    <a:lumMod val="50000"/>
                  </a:srgbClr>
                </a:solidFill>
              </a:rPr>
              <a:t>riots.</a:t>
            </a:r>
          </a:p>
          <a:p>
            <a:pPr lvl="0"/>
            <a:r>
              <a:rPr lang="en-US" sz="7000" dirty="0" smtClean="0">
                <a:solidFill>
                  <a:srgbClr val="5B9BD5">
                    <a:lumMod val="50000"/>
                  </a:srgbClr>
                </a:solidFill>
              </a:rPr>
              <a:t>Further </a:t>
            </a:r>
            <a:r>
              <a:rPr lang="en-US" sz="7000" dirty="0">
                <a:solidFill>
                  <a:srgbClr val="5B9BD5">
                    <a:lumMod val="50000"/>
                  </a:srgbClr>
                </a:solidFill>
              </a:rPr>
              <a:t>assassinations and political instability added to a growing sense of </a:t>
            </a:r>
            <a:r>
              <a:rPr lang="en-US" sz="7000" dirty="0" smtClean="0">
                <a:solidFill>
                  <a:srgbClr val="5B9BD5">
                    <a:lumMod val="50000"/>
                  </a:srgbClr>
                </a:solidFill>
              </a:rPr>
              <a:t>unrest</a:t>
            </a:r>
            <a:r>
              <a:rPr lang="en-US" sz="7000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  <a:endParaRPr lang="en-US" sz="70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endParaRPr lang="en-US" sz="6700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in 1968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" y="1769018"/>
            <a:ext cx="5645169" cy="5007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Lyndon Johnson </a:t>
            </a:r>
            <a:r>
              <a:rPr lang="en-US" dirty="0" smtClean="0"/>
              <a:t>did </a:t>
            </a:r>
            <a:r>
              <a:rPr lang="en-US" dirty="0" smtClean="0"/>
              <a:t>not to seek re-election after a strong challenge from anti-war candidate Eugene McCarthy. </a:t>
            </a:r>
            <a:endParaRPr lang="en-US" dirty="0"/>
          </a:p>
          <a:p>
            <a:r>
              <a:rPr lang="en-US" dirty="0" smtClean="0"/>
              <a:t>Robert F. Kennedy was murdered after winning </a:t>
            </a:r>
            <a:r>
              <a:rPr lang="en-US" dirty="0"/>
              <a:t>the California primary.  </a:t>
            </a:r>
            <a:endParaRPr lang="en-US" dirty="0" smtClean="0"/>
          </a:p>
          <a:p>
            <a:r>
              <a:rPr lang="en-US" dirty="0" smtClean="0"/>
              <a:t>Party leaders were unhappy with the idea of a “dove” candidate.</a:t>
            </a:r>
          </a:p>
          <a:p>
            <a:r>
              <a:rPr lang="en-US" dirty="0" smtClean="0"/>
              <a:t>They favored V.P. Hubert Humphrey, who had </a:t>
            </a:r>
            <a:r>
              <a:rPr lang="en-US" dirty="0"/>
              <a:t>not run </a:t>
            </a:r>
            <a:r>
              <a:rPr lang="en-US" dirty="0" smtClean="0"/>
              <a:t>in the primary but supported the war. 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Chicago DNC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23" y="2397546"/>
            <a:ext cx="3243738" cy="2044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0623" y="4541517"/>
            <a:ext cx="324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Protestors at the Chicago Convention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Chicago History Museum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The Chicago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DNC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1"/>
          <p:cNvSpPr txBox="1">
            <a:spLocks noGrp="1"/>
          </p:cNvSpPr>
          <p:nvPr>
            <p:ph idx="1"/>
          </p:nvPr>
        </p:nvSpPr>
        <p:spPr>
          <a:xfrm>
            <a:off x="177800" y="1825625"/>
            <a:ext cx="833755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Chicago had been run by controversial mayor Richard Daley since 1955.</a:t>
            </a:r>
          </a:p>
          <a:p>
            <a:r>
              <a:rPr lang="en-US" dirty="0" smtClean="0"/>
              <a:t>Daley had reacted harshly to previous protests and riots.</a:t>
            </a:r>
          </a:p>
          <a:p>
            <a:r>
              <a:rPr lang="en-US" dirty="0" smtClean="0"/>
              <a:t>He put 12,000 police officers on 12-hour shifts and asked the governor to call out an additional 6,000 National Guard troops.</a:t>
            </a:r>
          </a:p>
          <a:p>
            <a:r>
              <a:rPr lang="en-US" dirty="0" smtClean="0"/>
              <a:t>At least 10,000 protestors attended.</a:t>
            </a:r>
          </a:p>
          <a:p>
            <a:pPr lvl="0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The eventual defendants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represented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virtually every faction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involved in the protests.</a:t>
            </a:r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66" y="1697020"/>
            <a:ext cx="5494867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David Dellinger was a pacifist.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Froines</a:t>
            </a:r>
            <a:r>
              <a:rPr lang="en-US" dirty="0" smtClean="0"/>
              <a:t> and Lee Weiner were radical scholars.</a:t>
            </a:r>
          </a:p>
          <a:p>
            <a:r>
              <a:rPr lang="en-US" dirty="0" smtClean="0"/>
              <a:t>Tom Hayden and </a:t>
            </a:r>
            <a:r>
              <a:rPr lang="en-US" dirty="0" err="1" smtClean="0"/>
              <a:t>Rennard</a:t>
            </a:r>
            <a:r>
              <a:rPr lang="en-US" dirty="0" smtClean="0"/>
              <a:t> “Rennie” Davis had been involved in student politics before becoming activists.</a:t>
            </a:r>
          </a:p>
          <a:p>
            <a:r>
              <a:rPr lang="en-US" dirty="0" smtClean="0"/>
              <a:t>Robert “Bobby” Seale was a leader of the </a:t>
            </a:r>
            <a:r>
              <a:rPr lang="en-US" dirty="0" smtClean="0"/>
              <a:t>Black </a:t>
            </a:r>
            <a:r>
              <a:rPr lang="en-US" dirty="0" smtClean="0"/>
              <a:t>Panthers, an African-American militant group.</a:t>
            </a:r>
          </a:p>
          <a:p>
            <a:r>
              <a:rPr lang="en-US" dirty="0" smtClean="0"/>
              <a:t>Abbot “Abbie” Hoffman and Jerry Rubin were part of the “counter-culture.” They aimed to ridicule and undermine traditional authorities.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Defendants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640" y="1825625"/>
            <a:ext cx="1896020" cy="3170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8640" y="5006070"/>
            <a:ext cx="189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David Dellinger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Bettman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/Corbis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738" y="2098385"/>
            <a:ext cx="3241823" cy="2360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1761" y="4473542"/>
            <a:ext cx="333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Lee Weiner                            John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Froines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Bettman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/Corbis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956" y="1962082"/>
            <a:ext cx="3335799" cy="28812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6342" y="4953548"/>
            <a:ext cx="270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Tom Hayden                           Rennie Davis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Bettman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/Corbis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594" y="1825625"/>
            <a:ext cx="1936110" cy="3226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98136" y="5103221"/>
            <a:ext cx="177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Bobby Seale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Bettman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Corbis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797" y="2098385"/>
            <a:ext cx="3270063" cy="27477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86342" y="4893226"/>
            <a:ext cx="260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Jerry Rubin                      Abbie Hoffman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Bettman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/Corbis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4" grpId="0"/>
      <p:bldP spid="14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and Indictments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733" y="1942582"/>
            <a:ext cx="86021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the convention, police and protestors clashed violently in the city’s parks and streets.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violence climaxed on August 28</a:t>
            </a:r>
            <a:r>
              <a:rPr lang="en-US" sz="2600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night Humphrey was to accept the party’s nomination.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Protestors attempted to march to the convention site down one of the city’s main roads.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lost control of the crowd and began beating protestors indiscriminately.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600 protestors were arrested and 200 police and protestors were injured in the fighting.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and Indictments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1"/>
          <p:cNvSpPr txBox="1">
            <a:spLocks noGrp="1"/>
          </p:cNvSpPr>
          <p:nvPr>
            <p:ph idx="1"/>
          </p:nvPr>
        </p:nvSpPr>
        <p:spPr>
          <a:xfrm>
            <a:off x="152400" y="1846052"/>
            <a:ext cx="6075872" cy="501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A subsequent federal investigation described the event as a “police riot.”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Daley claimed the violence was caused by the protestors.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Republican Richard Nixon won the election in November, 1968 promising to restore “law and order.”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Eight protestors and eight police officers were indicted in March, 1969.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 officers were acquitted in a separate trial.</a:t>
            </a:r>
          </a:p>
          <a:p>
            <a:endParaRPr lang="en-US" sz="1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668" r="4231"/>
          <a:stretch/>
        </p:blipFill>
        <p:spPr>
          <a:xfrm>
            <a:off x="6228272" y="2294626"/>
            <a:ext cx="2558404" cy="2187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272" y="4564220"/>
            <a:ext cx="255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Mayor Daley on the convention floor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Associated Press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 Julius Hoffman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72" y="1842294"/>
            <a:ext cx="2476977" cy="3710009"/>
          </a:xfrm>
        </p:spPr>
      </p:pic>
      <p:sp>
        <p:nvSpPr>
          <p:cNvPr id="8" name="TextBox 7"/>
          <p:cNvSpPr txBox="1"/>
          <p:nvPr/>
        </p:nvSpPr>
        <p:spPr>
          <a:xfrm>
            <a:off x="6038372" y="5642919"/>
            <a:ext cx="24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Judge Julius Hoffman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Bettman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/Corbis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267" y="2134266"/>
            <a:ext cx="57065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little tolerance for the defendants’ hijinks.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responded sarcastically to defense, prompting bias claims.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observers analogized the conflicts between the defendants and the judge to the counter culture vs. the mainstream.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Bobby Seale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9</a:t>
            </a:fld>
            <a:endParaRPr lang="en-US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6266" y="2065672"/>
            <a:ext cx="3674130" cy="30923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66266" y="5254370"/>
            <a:ext cx="367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Courtroom drawing of Seale gagged and bound in court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962155"/>
            <a:ext cx="52662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Clashed with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Hoffman from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judge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denied Seale his attorney of choice because he was unable to attend the start of trial.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Hoffman also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denied Seale’s repeated attempts to represent himself.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Seale reacted angrily to these rulings, calling Hoffman a “pig,” a “fascist,” and a “racist.”</a:t>
            </a:r>
          </a:p>
        </p:txBody>
      </p:sp>
    </p:spTree>
    <p:extLst>
      <p:ext uri="{BB962C8B-B14F-4D97-AF65-F5344CB8AC3E}">
        <p14:creationId xmlns:p14="http://schemas.microsoft.com/office/powerpoint/2010/main" val="5628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2830</TotalTime>
  <Words>1144</Words>
  <Application>Microsoft Office PowerPoint</Application>
  <PresentationFormat>On-screen Show (4:3)</PresentationFormat>
  <Paragraphs>117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1_Office Theme</vt:lpstr>
      <vt:lpstr>The Chicago Seven</vt:lpstr>
      <vt:lpstr>America in 1968</vt:lpstr>
      <vt:lpstr>The Chicago DNC</vt:lpstr>
      <vt:lpstr>The Chicago DNC</vt:lpstr>
      <vt:lpstr>The Defendants</vt:lpstr>
      <vt:lpstr>Violence and Indictments</vt:lpstr>
      <vt:lpstr>Violence and Indictments</vt:lpstr>
      <vt:lpstr>Judge Julius Hoffman</vt:lpstr>
      <vt:lpstr>Bobby Seale</vt:lpstr>
      <vt:lpstr>Bobby Seale</vt:lpstr>
      <vt:lpstr>Defendants’ Behavior</vt:lpstr>
      <vt:lpstr>Defendants’ Behavior</vt:lpstr>
      <vt:lpstr>Convictions and Sentences</vt:lpstr>
      <vt:lpstr>Convictions and Sentences</vt:lpstr>
      <vt:lpstr>Appeals and Retrial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Winston Bowman</cp:lastModifiedBy>
  <cp:revision>44</cp:revision>
  <dcterms:created xsi:type="dcterms:W3CDTF">2016-03-28T16:08:13Z</dcterms:created>
  <dcterms:modified xsi:type="dcterms:W3CDTF">2018-02-15T15:21:36Z</dcterms:modified>
</cp:coreProperties>
</file>