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71" r:id="rId3"/>
    <p:sldId id="257" r:id="rId4"/>
    <p:sldId id="286" r:id="rId5"/>
    <p:sldId id="287" r:id="rId6"/>
    <p:sldId id="280" r:id="rId7"/>
    <p:sldId id="292" r:id="rId8"/>
    <p:sldId id="283" r:id="rId9"/>
    <p:sldId id="290" r:id="rId10"/>
    <p:sldId id="291" r:id="rId11"/>
    <p:sldId id="281" r:id="rId12"/>
    <p:sldId id="260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067" y="2997202"/>
            <a:ext cx="7543800" cy="803672"/>
          </a:xfrm>
        </p:spPr>
        <p:txBody>
          <a:bodyPr>
            <a:normAutofit/>
          </a:bodyPr>
          <a:lstStyle/>
          <a:p>
            <a:r>
              <a:rPr lang="en-US" i="1" dirty="0" smtClean="0"/>
              <a:t>The Burr Treason Trial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051" y="2743200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07" t="16667" r="18171" b="35972"/>
          <a:stretch/>
        </p:blipFill>
        <p:spPr>
          <a:xfrm>
            <a:off x="3556000" y="446705"/>
            <a:ext cx="2116666" cy="21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64" y="1667934"/>
            <a:ext cx="6363386" cy="505354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Treason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774" y="2384425"/>
            <a:ext cx="1669027" cy="2069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6617" y="4453467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Luther Martin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64" y="1693334"/>
            <a:ext cx="68142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Burr case was one of the first major treason cases in the United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Constitution lays out a very strict standard for treason. It requires: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witnesses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to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that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the defendant either “</a:t>
            </a:r>
            <a:r>
              <a:rPr lang="en-US" sz="2000" b="1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levied war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the U.S. or gave </a:t>
            </a:r>
            <a:r>
              <a:rPr lang="en-US" sz="2000" b="1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“aid and comfort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its enemies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Burr’s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lawyers, led by Luther Martin, argued that Burr had not committed any “overt act” of treason.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not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when they gathered at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Blennerhassett’s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also argued Burr had not levied war on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713604"/>
            <a:ext cx="8483601" cy="5007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Marshall ruled that actual force was not required for “levying war.”</a:t>
            </a:r>
          </a:p>
          <a:p>
            <a:r>
              <a:rPr lang="en-US" dirty="0" smtClean="0"/>
              <a:t>However, the prosecution had to show warlike behavior or a strong intent to start a war.</a:t>
            </a:r>
          </a:p>
          <a:p>
            <a:r>
              <a:rPr lang="en-US" dirty="0" smtClean="0"/>
              <a:t>Marshall also emphasized that Burr had not been present when the group assembled.</a:t>
            </a:r>
          </a:p>
          <a:p>
            <a:r>
              <a:rPr lang="en-US" dirty="0" smtClean="0"/>
              <a:t>He stated that simply </a:t>
            </a:r>
            <a:r>
              <a:rPr lang="en-US" dirty="0" smtClean="0"/>
              <a:t>gathering </a:t>
            </a:r>
            <a:r>
              <a:rPr lang="en-US" dirty="0" smtClean="0"/>
              <a:t>men and supplies might not constitute an overt act of treason.</a:t>
            </a:r>
          </a:p>
          <a:p>
            <a:r>
              <a:rPr lang="en-US" dirty="0" smtClean="0"/>
              <a:t>Although these rulings did not decide the case, they strongly suggested the jury should acquit.</a:t>
            </a:r>
          </a:p>
          <a:p>
            <a:r>
              <a:rPr lang="en-US" dirty="0" smtClean="0"/>
              <a:t>The jury found Burr “not guilty by the evidence presented.”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Marshall’s Ruling and the Jury’s Verdict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534" y="1825625"/>
            <a:ext cx="6519334" cy="48958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the verdict, John Adams predicted that Burr’s popularity would soar if he was acquitted.</a:t>
            </a:r>
          </a:p>
          <a:p>
            <a:pPr lvl="0"/>
            <a:r>
              <a:rPr lang="en-US" dirty="0" smtClean="0"/>
              <a:t>Instead,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Burr’s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name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became </a:t>
            </a: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synonymous with scandal and </a:t>
            </a:r>
            <a:r>
              <a:rPr lang="en-US" sz="2600" dirty="0" smtClean="0">
                <a:solidFill>
                  <a:srgbClr val="5B9BD5">
                    <a:lumMod val="50000"/>
                  </a:srgbClr>
                </a:solidFill>
              </a:rPr>
              <a:t>treachery.</a:t>
            </a:r>
            <a:endParaRPr lang="en-US" dirty="0" smtClean="0"/>
          </a:p>
          <a:p>
            <a:r>
              <a:rPr lang="en-US" dirty="0" smtClean="0"/>
              <a:t>He attempted to restart his life in Europe without success and returned to America virtually penniless.</a:t>
            </a:r>
          </a:p>
          <a:p>
            <a:r>
              <a:rPr lang="en-US" dirty="0" smtClean="0"/>
              <a:t>Later in life, Burr married a wealthy woman, but caused another scandal when they divorced shortly before his death in 1836.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404" y="2470818"/>
            <a:ext cx="2121592" cy="2170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404" y="4724400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Aaron Burr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17" y="1846197"/>
            <a:ext cx="6669614" cy="487527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Burr came from a wealthy and prestigious family.</a:t>
            </a:r>
          </a:p>
          <a:p>
            <a:r>
              <a:rPr lang="en-US" sz="3200" dirty="0" smtClean="0"/>
              <a:t>He was a lieutenant colonel in the colonial army during the Revolutionary War.</a:t>
            </a:r>
          </a:p>
          <a:p>
            <a:r>
              <a:rPr lang="en-US" sz="3200" dirty="0" smtClean="0"/>
              <a:t>Burr was regarded as charming and intelligent, but some thought he was amoral and too ambitious.</a:t>
            </a:r>
          </a:p>
          <a:p>
            <a:r>
              <a:rPr lang="en-US" sz="3200" dirty="0" smtClean="0"/>
              <a:t>After the war, he became a successful lawyer and politician.</a:t>
            </a:r>
          </a:p>
          <a:p>
            <a:r>
              <a:rPr lang="en-US" sz="3200" dirty="0" smtClean="0"/>
              <a:t>He served as the U.S. Senator for New York and ran as the Republican vice </a:t>
            </a:r>
            <a:r>
              <a:rPr lang="en-US" sz="3200" dirty="0"/>
              <a:t>p</a:t>
            </a:r>
            <a:r>
              <a:rPr lang="en-US" sz="3200" dirty="0" smtClean="0"/>
              <a:t>residential candidate in 1796 and 1800.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Aaron Burr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3000" y="4854336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Burr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285" t="14722" r="27000" b="40556"/>
          <a:stretch/>
        </p:blipFill>
        <p:spPr>
          <a:xfrm>
            <a:off x="6669615" y="2040467"/>
            <a:ext cx="2091268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133" y="1785408"/>
            <a:ext cx="8906933" cy="50916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Constitution initially permitted electors to cast two votes for president.</a:t>
            </a:r>
          </a:p>
          <a:p>
            <a:r>
              <a:rPr lang="en-US" dirty="0" smtClean="0"/>
              <a:t>The candidate with the second most votes became vice president.</a:t>
            </a:r>
          </a:p>
          <a:p>
            <a:r>
              <a:rPr lang="en-US" dirty="0" smtClean="0"/>
              <a:t>The founders of the Constitution did not anticipate the problem political parties might pose to this system.</a:t>
            </a:r>
          </a:p>
          <a:p>
            <a:r>
              <a:rPr lang="en-US" dirty="0" smtClean="0"/>
              <a:t>Because Burr was running on the same “ticket” as Thomas Jefferson, the Republican electors voted for both of them, creating a tie.</a:t>
            </a:r>
          </a:p>
          <a:p>
            <a:r>
              <a:rPr lang="en-US" dirty="0" smtClean="0"/>
              <a:t>Burr publically claimed he did not want to be president, but did not discourage such schemes in private.</a:t>
            </a:r>
          </a:p>
          <a:p>
            <a:r>
              <a:rPr lang="en-US" dirty="0" smtClean="0"/>
              <a:t>The House of Representatives eventually selected Jefferson as president and the 12</a:t>
            </a:r>
            <a:r>
              <a:rPr lang="en-US" baseline="30000" dirty="0" smtClean="0"/>
              <a:t>th</a:t>
            </a:r>
            <a:r>
              <a:rPr lang="en-US" dirty="0" smtClean="0"/>
              <a:t> Amendment changed the election system.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1800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894198"/>
            <a:ext cx="6426199" cy="4835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Jefferson did not trust Burr after the election and limited his power as V.P.</a:t>
            </a:r>
          </a:p>
          <a:p>
            <a:r>
              <a:rPr lang="en-US" dirty="0" smtClean="0"/>
              <a:t>The Republicans did not select him as V.P. for the 1804 election.</a:t>
            </a:r>
          </a:p>
          <a:p>
            <a:r>
              <a:rPr lang="en-US" dirty="0" smtClean="0"/>
              <a:t>Burr ran for Governor of New York, but lost.</a:t>
            </a:r>
          </a:p>
          <a:p>
            <a:r>
              <a:rPr lang="en-US" dirty="0" smtClean="0"/>
              <a:t>Alexander Hamilton, Burr’s longtime rival, had published negative articles about Burr during the election.</a:t>
            </a:r>
          </a:p>
          <a:p>
            <a:r>
              <a:rPr lang="en-US" dirty="0" smtClean="0"/>
              <a:t>Burr challenged Hamilton to a duel and killed him.</a:t>
            </a:r>
          </a:p>
          <a:p>
            <a:r>
              <a:rPr lang="en-US" dirty="0" smtClean="0"/>
              <a:t>He was indicted for murder in both New York and New Jersey, but escaped trial.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Burr’s Political Downfall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89133" y="4145927"/>
            <a:ext cx="295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Burr killed Hamilton in an infamous duel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35" y="2595034"/>
            <a:ext cx="2674408" cy="15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4761"/>
            <a:ext cx="6551906" cy="518821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The duel all but ended Burr’s political career.</a:t>
            </a:r>
          </a:p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Burr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looked to the new western territories for opportunities.</a:t>
            </a:r>
          </a:p>
          <a:p>
            <a:r>
              <a:rPr lang="en-US" dirty="0" smtClean="0"/>
              <a:t>Some claimed he planned to break western territories away from the U.S. and start his own country.</a:t>
            </a:r>
          </a:p>
          <a:p>
            <a:r>
              <a:rPr lang="en-US" dirty="0" smtClean="0"/>
              <a:t>Others claimed he wanted to start a war with Spain.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Burr Conspiracy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95839" y="4572000"/>
            <a:ext cx="20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Burr</a:t>
            </a:r>
          </a:p>
          <a:p>
            <a:pPr algn="ctr"/>
            <a:r>
              <a:rPr lang="en-US" sz="9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</a:t>
            </a:r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Library of Congress</a:t>
            </a:r>
          </a:p>
        </p:txBody>
      </p:sp>
      <p:pic>
        <p:nvPicPr>
          <p:cNvPr id="1026" name="Picture 2" descr="[Aaron Burr, 1756-1836, bust portrait, right profil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39" y="2137305"/>
            <a:ext cx="2067161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933" y="1779853"/>
            <a:ext cx="6551906" cy="518821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Burr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won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financial backing from Harman </a:t>
            </a:r>
            <a:r>
              <a:rPr lang="en-US" sz="2400" dirty="0" err="1">
                <a:solidFill>
                  <a:srgbClr val="5B9BD5">
                    <a:lumMod val="50000"/>
                  </a:srgbClr>
                </a:solidFill>
              </a:rPr>
              <a:t>Blennerhassett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, a wealthy Irish immigrant in modern-day West Virginia.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A group recruited by Burr began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to assemble at </a:t>
            </a:r>
            <a:r>
              <a:rPr lang="en-US" sz="2400" dirty="0" err="1">
                <a:solidFill>
                  <a:srgbClr val="5B9BD5">
                    <a:lumMod val="50000"/>
                  </a:srgbClr>
                </a:solidFill>
              </a:rPr>
              <a:t>Blennerhassett’s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 property.</a:t>
            </a: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Burr wrote a coded message to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governor of the Louisiana territory, saying he planned to move an army down the Mississippi River.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governor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revealed the message to Jefferson, who believed it showed Burr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was a traitor.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Burr was indicted in federal court in Virginia in 1807.</a:t>
            </a:r>
          </a:p>
          <a:p>
            <a:pPr marL="0" lv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Burr Conspiracy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5839" y="4572000"/>
            <a:ext cx="20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Burr</a:t>
            </a:r>
          </a:p>
          <a:p>
            <a:pPr algn="ctr"/>
            <a:r>
              <a:rPr lang="en-US" sz="9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</a:t>
            </a:r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Library of Congress</a:t>
            </a:r>
          </a:p>
        </p:txBody>
      </p:sp>
      <p:pic>
        <p:nvPicPr>
          <p:cNvPr id="1026" name="Picture 2" descr="[Aaron Burr, 1756-1836, bust portrait, right profil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39" y="2137305"/>
            <a:ext cx="2067161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1724024"/>
            <a:ext cx="6668241" cy="489585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 the 1800s, the main federal trial courts were called circuit courts.</a:t>
            </a:r>
          </a:p>
          <a:p>
            <a:pPr lvl="0"/>
            <a:r>
              <a:rPr lang="en-US" dirty="0" smtClean="0"/>
              <a:t>Circuit courts were made up of one district judge and one Supreme Court justice “riding circuit.”</a:t>
            </a:r>
          </a:p>
          <a:p>
            <a:pPr lvl="0"/>
            <a:r>
              <a:rPr lang="en-US" dirty="0" smtClean="0"/>
              <a:t>The justice “riding circuit” in Virginia was Chief Justice John Marshall.</a:t>
            </a:r>
          </a:p>
          <a:p>
            <a:pPr lvl="0"/>
            <a:r>
              <a:rPr lang="en-US" dirty="0" smtClean="0"/>
              <a:t>Marshall is now widely regarded as </a:t>
            </a:r>
            <a:r>
              <a:rPr lang="en-US" dirty="0" smtClean="0"/>
              <a:t>a great </a:t>
            </a:r>
            <a:r>
              <a:rPr lang="en-US" dirty="0" smtClean="0"/>
              <a:t>Chief Justice.</a:t>
            </a:r>
          </a:p>
          <a:p>
            <a:pPr lvl="0"/>
            <a:r>
              <a:rPr lang="en-US" dirty="0" smtClean="0"/>
              <a:t>At the time, he was a controversial figure and one of Jefferson’s main adversaries.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279666"/>
            <a:ext cx="8244417" cy="1325563"/>
          </a:xfrm>
        </p:spPr>
        <p:txBody>
          <a:bodyPr/>
          <a:lstStyle/>
          <a:p>
            <a:r>
              <a:rPr lang="en-US" dirty="0" smtClean="0"/>
              <a:t>Chief Justice John 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5274733"/>
            <a:ext cx="229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Marshall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08" y="2328333"/>
            <a:ext cx="1985327" cy="28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828800"/>
            <a:ext cx="6570132" cy="47283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Marshall claimed the legal difficulties of the case were “infinitely multiplied by extrinsic circumstances.” </a:t>
            </a:r>
          </a:p>
          <a:p>
            <a:r>
              <a:rPr lang="en-US" dirty="0" smtClean="0"/>
              <a:t>The Jeffersonian Republicans viewed the judiciary as a tool of the Federalist opposition.</a:t>
            </a:r>
          </a:p>
          <a:p>
            <a:r>
              <a:rPr lang="en-US" dirty="0" smtClean="0"/>
              <a:t>In 1804, Republicans had impeached Supreme Court Justice Samuel Chase for his handling of politically charged trials.</a:t>
            </a:r>
          </a:p>
          <a:p>
            <a:r>
              <a:rPr lang="en-US" dirty="0" smtClean="0"/>
              <a:t>As V.P., Burr had presided over the trial in the Senate, which acquitted Chase.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Pressures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300" y="2329433"/>
            <a:ext cx="1874250" cy="223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4569799"/>
            <a:ext cx="222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904999"/>
            <a:ext cx="6570132" cy="4652171"/>
          </a:xfrm>
        </p:spPr>
        <p:txBody>
          <a:bodyPr>
            <a:normAutofit/>
          </a:bodyPr>
          <a:lstStyle/>
          <a:p>
            <a:r>
              <a:rPr lang="en-US" dirty="0" smtClean="0"/>
              <a:t>Before the trial, Jefferson announced that Burr’s “guilt is placed beyond question.”</a:t>
            </a:r>
          </a:p>
          <a:p>
            <a:r>
              <a:rPr lang="en-US" dirty="0" smtClean="0"/>
              <a:t>Burr’s lawyers attempted to make the trial look like </a:t>
            </a:r>
            <a:r>
              <a:rPr lang="en-US" dirty="0" smtClean="0"/>
              <a:t>Jefferson’s </a:t>
            </a:r>
            <a:r>
              <a:rPr lang="en-US" dirty="0" smtClean="0"/>
              <a:t>political vendetta. </a:t>
            </a:r>
          </a:p>
          <a:p>
            <a:r>
              <a:rPr lang="en-US" dirty="0" smtClean="0"/>
              <a:t>This made it difficult for Marshall to appear neutral.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Pressures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300" y="2329433"/>
            <a:ext cx="1874250" cy="223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4569799"/>
            <a:ext cx="222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4680</TotalTime>
  <Words>979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1_Office Theme</vt:lpstr>
      <vt:lpstr>The Burr Treason Trial</vt:lpstr>
      <vt:lpstr>Aaron Burr</vt:lpstr>
      <vt:lpstr>The 1800 Election</vt:lpstr>
      <vt:lpstr>Burr’s Political Downfall</vt:lpstr>
      <vt:lpstr>The Burr Conspiracy</vt:lpstr>
      <vt:lpstr>The Burr Conspiracy</vt:lpstr>
      <vt:lpstr>Chief Justice John Marshall</vt:lpstr>
      <vt:lpstr>Political Pressures</vt:lpstr>
      <vt:lpstr>Political Pressures</vt:lpstr>
      <vt:lpstr>The Law of Treason</vt:lpstr>
      <vt:lpstr>Marshall’s Ruling and the Jury’s Verdict</vt:lpstr>
      <vt:lpstr>Aftermath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61</cp:revision>
  <dcterms:created xsi:type="dcterms:W3CDTF">2016-03-28T16:08:13Z</dcterms:created>
  <dcterms:modified xsi:type="dcterms:W3CDTF">2018-02-15T16:29:56Z</dcterms:modified>
</cp:coreProperties>
</file>