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71" r:id="rId3"/>
    <p:sldId id="280" r:id="rId4"/>
    <p:sldId id="283" r:id="rId5"/>
    <p:sldId id="286" r:id="rId6"/>
    <p:sldId id="281" r:id="rId7"/>
    <p:sldId id="257" r:id="rId8"/>
    <p:sldId id="293" r:id="rId9"/>
    <p:sldId id="296" r:id="rId10"/>
    <p:sldId id="289" r:id="rId11"/>
    <p:sldId id="294" r:id="rId12"/>
    <p:sldId id="295" r:id="rId13"/>
    <p:sldId id="297" r:id="rId14"/>
    <p:sldId id="29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  <p:cmAuthor id="2" name="Clara Altman" initials="CA" lastIdx="2" clrIdx="1">
    <p:extLst>
      <p:ext uri="{19B8F6BF-5375-455C-9EA6-DF929625EA0E}">
        <p15:presenceInfo xmlns:p15="http://schemas.microsoft.com/office/powerpoint/2012/main" userId="Clara Alt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4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2/1/2018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2/1/2018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2/1/2018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2/1/2018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2/1/2018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2/1/2018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2/1/2018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2/1/2018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94970"/>
            <a:ext cx="6858000" cy="803672"/>
          </a:xfrm>
        </p:spPr>
        <p:txBody>
          <a:bodyPr>
            <a:normAutofit/>
          </a:bodyPr>
          <a:lstStyle/>
          <a:p>
            <a:r>
              <a:rPr lang="en-US" i="1" dirty="0" smtClean="0"/>
              <a:t>The Amistad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046871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051" y="2743200"/>
            <a:ext cx="30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</a:t>
            </a:r>
            <a:r>
              <a:rPr lang="en-US" sz="9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 Historical Society</a:t>
            </a:r>
            <a:endParaRPr lang="en-US" sz="9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3" y="316001"/>
            <a:ext cx="4416767" cy="23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155" y="1812978"/>
            <a:ext cx="6150634" cy="525277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U.S. Circuit Court for the District of Connecticut upheld Judge Judson’s ruling.</a:t>
            </a:r>
          </a:p>
          <a:p>
            <a:r>
              <a:rPr lang="en-US" sz="2400" dirty="0" smtClean="0"/>
              <a:t>The U.S. government appealed to the Supreme Court on Spain’s behalf.</a:t>
            </a:r>
          </a:p>
          <a:p>
            <a:r>
              <a:rPr lang="en-US" sz="2400" dirty="0" smtClean="0"/>
              <a:t>Former President John Quincy Adams helped represent the Mende at the Supreme Court.</a:t>
            </a:r>
          </a:p>
          <a:p>
            <a:r>
              <a:rPr lang="en-US" sz="2400" dirty="0" smtClean="0"/>
              <a:t>He argued that sending the Mende to Cuba as slaves would violate their “natural rights.” </a:t>
            </a:r>
          </a:p>
          <a:p>
            <a:r>
              <a:rPr lang="en-US" sz="2400" dirty="0" smtClean="0"/>
              <a:t>Government lawyers argued that the U.S. had to return the Mende to Cuba.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488" y="2172758"/>
            <a:ext cx="2550085" cy="2941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6488" y="5113866"/>
            <a:ext cx="255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Quincy Adams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639" y="1850187"/>
            <a:ext cx="6127050" cy="45307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Supreme Court ruled in the Mende’s favor.</a:t>
            </a:r>
          </a:p>
          <a:p>
            <a:r>
              <a:rPr lang="en-US" dirty="0" smtClean="0"/>
              <a:t>Justice Joseph Story wrote that the Mende had been kidnapped and  “unlawfully transported to Cuba[.]”</a:t>
            </a:r>
          </a:p>
          <a:p>
            <a:r>
              <a:rPr lang="en-US" dirty="0" smtClean="0"/>
              <a:t>It did not matter what documents the planters had if they were fraudulent.</a:t>
            </a:r>
          </a:p>
          <a:p>
            <a:r>
              <a:rPr lang="en-US" dirty="0" smtClean="0"/>
              <a:t>Moreover, he noted that the U.S. was “bound to respect [Africans’] rights as much as those of Spanish subjects.”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Court’s Ruling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88" y="2113492"/>
            <a:ext cx="2566777" cy="3169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4688" y="5342467"/>
            <a:ext cx="256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Justice Joseph Story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Collection of the Supreme court of the United States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85" y="1748368"/>
            <a:ext cx="6176513" cy="49731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Unlike Judge Judson, the Supreme Court did not require the government to return the Mende to Africa.</a:t>
            </a:r>
          </a:p>
          <a:p>
            <a:r>
              <a:rPr lang="en-US" sz="2400" dirty="0" smtClean="0"/>
              <a:t>Abolitionists organized a series of public appearances for the Mende to earn money for their return.</a:t>
            </a:r>
          </a:p>
          <a:p>
            <a:r>
              <a:rPr lang="en-US" sz="2400" dirty="0" smtClean="0"/>
              <a:t>The trial had drawn such attention that the 35 remaining Mende were soon able to return to their homeland.</a:t>
            </a:r>
            <a:endParaRPr lang="en-US" sz="2400" dirty="0"/>
          </a:p>
          <a:p>
            <a:r>
              <a:rPr lang="en-US" sz="2400" dirty="0" smtClean="0"/>
              <a:t>Cinque became a particularly popular figure among abolitionists and African Americans.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and 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08" y="2037000"/>
            <a:ext cx="2333250" cy="278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3667" y="4910667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romanticized portrait of Cinque 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widely reproduced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New Haven Colony Association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813824"/>
            <a:ext cx="608306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Although it did not challenge the legality of slavery itself, </a:t>
            </a:r>
            <a:r>
              <a:rPr lang="en-US" i="1" dirty="0" smtClean="0"/>
              <a:t>Amistad</a:t>
            </a:r>
            <a:r>
              <a:rPr lang="en-US" dirty="0" smtClean="0"/>
              <a:t> was the first major federal case involving slavery.</a:t>
            </a:r>
          </a:p>
          <a:p>
            <a:r>
              <a:rPr lang="en-US" dirty="0" smtClean="0"/>
              <a:t>Many historians have argued later pro-slavery opinions deepened the regional divide over slavery.</a:t>
            </a:r>
          </a:p>
          <a:p>
            <a:r>
              <a:rPr lang="en-US" dirty="0" smtClean="0"/>
              <a:t>Slavery was abolished in 1865, when the 13</a:t>
            </a:r>
            <a:r>
              <a:rPr lang="en-US" baseline="30000" dirty="0" smtClean="0"/>
              <a:t>th</a:t>
            </a:r>
            <a:r>
              <a:rPr lang="en-US" dirty="0" smtClean="0"/>
              <a:t> Amendment was ratified in the aftermath of the U.S. Civil War.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and 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622" y="5119740"/>
            <a:ext cx="3062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Supreme Court ruled against 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Dred Scott in a notorious 1857 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involving slavery and race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57877" r="50977" b="7623"/>
          <a:stretch/>
        </p:blipFill>
        <p:spPr>
          <a:xfrm>
            <a:off x="6457950" y="2397362"/>
            <a:ext cx="2313636" cy="2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70066"/>
            <a:ext cx="6206067" cy="51655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Europeans and Americans enslaved millions of Africans between the 16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centuries.</a:t>
            </a:r>
          </a:p>
          <a:p>
            <a:r>
              <a:rPr lang="en-US" dirty="0" smtClean="0"/>
              <a:t>They were taken across the Atlantic in cramped and unsanitary ships.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died </a:t>
            </a:r>
            <a:r>
              <a:rPr lang="en-US" dirty="0" smtClean="0"/>
              <a:t>at sea.</a:t>
            </a:r>
          </a:p>
          <a:p>
            <a:r>
              <a:rPr lang="en-US" dirty="0" smtClean="0"/>
              <a:t>Congress banned the Atlantic slave trade in 1808, although slavery continued in parts of the U.S. </a:t>
            </a:r>
          </a:p>
          <a:p>
            <a:r>
              <a:rPr lang="en-US" dirty="0" smtClean="0"/>
              <a:t>While many other countries also banned the slave trade, illegal trading persisted.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Transatlantic Slave Trade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29583" r="11435" b="27222"/>
          <a:stretch/>
        </p:blipFill>
        <p:spPr>
          <a:xfrm>
            <a:off x="6144151" y="2616201"/>
            <a:ext cx="2798540" cy="1921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8491" y="4754115"/>
            <a:ext cx="300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on slave ships were inhumane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12193" r="35477" b="10719"/>
          <a:stretch/>
        </p:blipFill>
        <p:spPr>
          <a:xfrm>
            <a:off x="4622800" y="1839514"/>
            <a:ext cx="4155016" cy="42425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 of the Amistad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5748868" y="4072471"/>
            <a:ext cx="1363133" cy="389469"/>
          </a:xfrm>
          <a:prstGeom prst="curvedConnector3">
            <a:avLst/>
          </a:prstGeom>
          <a:ln w="41275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76749" y="6082015"/>
            <a:ext cx="43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Smithsonian Institute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33" y="1687354"/>
            <a:ext cx="46930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1839, slavers took more than 500 people from the Mende region of Africa (now Sierra Leone) to Cuba.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Spanish Empire had banned the slave trade, but Cuba did not always comply.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planters bought 49 Mende men and 4 children in Havana.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transported them along the coast of Cuba in a ship called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L’Amistad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12193" r="35477" b="10719"/>
          <a:stretch/>
        </p:blipFill>
        <p:spPr>
          <a:xfrm>
            <a:off x="4622800" y="1839514"/>
            <a:ext cx="4155016" cy="42425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 of the Amistad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5748868" y="4072471"/>
            <a:ext cx="1363133" cy="389469"/>
          </a:xfrm>
          <a:prstGeom prst="curvedConnector3">
            <a:avLst/>
          </a:prstGeom>
          <a:ln w="41275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5694891" y="3978291"/>
            <a:ext cx="333378" cy="85720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V="1">
            <a:off x="5922956" y="3872978"/>
            <a:ext cx="134424" cy="76202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V="1">
            <a:off x="5827722" y="3700469"/>
            <a:ext cx="157678" cy="129116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76749" y="6082015"/>
            <a:ext cx="4301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</a:rPr>
              <a:t>Courtesy: Smithsonian Institute</a:t>
            </a:r>
            <a:endParaRPr lang="en-US" sz="12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768344"/>
            <a:ext cx="46227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Mende rebelled aboard the ship, killing several of their captors.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tried to force the planters to sail them back to 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night, however, the planters steered the ship north and 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two months, the Amistad neared Long Island Sound.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U.S. Navy vessel brought the ship to shore in 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563" y="1896534"/>
            <a:ext cx="6363387" cy="505354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Allegations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7884" y="5566515"/>
            <a:ext cx="260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Justice Smith Thompson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0" y="1983514"/>
            <a:ext cx="6450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Attorney attempted to indict the Mende for murder and piracy.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Justice Smith Thompson ruled U.S. courts did not have jurisdiction over the alleged crimes.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because the acts were committed on a foreign vessel at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there were many lingering legal issues involving the Mende.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2472267"/>
            <a:ext cx="2431454" cy="3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023" y="1808749"/>
            <a:ext cx="8867954" cy="470640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50000"/>
                  </a:srgbClr>
                </a:solidFill>
              </a:rPr>
              <a:t>The Mende claimed they had been kidnapped and should be free to return home.</a:t>
            </a:r>
          </a:p>
          <a:p>
            <a:pPr lvl="0"/>
            <a:r>
              <a:rPr lang="en-US" sz="4000" dirty="0">
                <a:solidFill>
                  <a:srgbClr val="5B9BD5">
                    <a:lumMod val="50000"/>
                  </a:srgbClr>
                </a:solidFill>
              </a:rPr>
              <a:t>The naval officer who brought the Amistad ashore made a “salvage” claim </a:t>
            </a:r>
            <a:r>
              <a:rPr lang="en-US" sz="4000" dirty="0" smtClean="0">
                <a:solidFill>
                  <a:srgbClr val="5B9BD5">
                    <a:lumMod val="50000"/>
                  </a:srgbClr>
                </a:solidFill>
              </a:rPr>
              <a:t>for </a:t>
            </a:r>
            <a:r>
              <a:rPr lang="en-US" sz="4000" dirty="0">
                <a:solidFill>
                  <a:srgbClr val="5B9BD5">
                    <a:lumMod val="50000"/>
                  </a:srgbClr>
                </a:solidFill>
              </a:rPr>
              <a:t>saving the </a:t>
            </a:r>
            <a:r>
              <a:rPr lang="en-US" sz="4000" dirty="0" smtClean="0">
                <a:solidFill>
                  <a:srgbClr val="5B9BD5">
                    <a:lumMod val="50000"/>
                  </a:srgbClr>
                </a:solidFill>
              </a:rPr>
              <a:t>ship and its </a:t>
            </a:r>
            <a:r>
              <a:rPr lang="en-US" sz="4000" dirty="0" smtClean="0">
                <a:solidFill>
                  <a:srgbClr val="5B9BD5">
                    <a:lumMod val="50000"/>
                  </a:srgbClr>
                </a:solidFill>
              </a:rPr>
              <a:t>human “cargo</a:t>
            </a:r>
            <a:r>
              <a:rPr lang="en-US" sz="4000" dirty="0" smtClean="0">
                <a:solidFill>
                  <a:srgbClr val="5B9BD5">
                    <a:lumMod val="50000"/>
                  </a:srgbClr>
                </a:solidFill>
              </a:rPr>
              <a:t>.”</a:t>
            </a:r>
            <a:endParaRPr lang="en-US" sz="4000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sz="4000" dirty="0" smtClean="0"/>
              <a:t>The planters produced falsified documents claiming the Mende were slaves from Cuba and demanded their return.</a:t>
            </a:r>
          </a:p>
          <a:p>
            <a:r>
              <a:rPr lang="en-US" sz="4000" dirty="0" smtClean="0"/>
              <a:t>The Spanish government demanded the Mende be sent back to Cuba under a treaty with the U.S.</a:t>
            </a:r>
          </a:p>
          <a:p>
            <a:r>
              <a:rPr lang="en-US" sz="4000" dirty="0" smtClean="0"/>
              <a:t>President Martin Van Buren’s administration supported Spain’s position and claimed the courts could not question </a:t>
            </a:r>
            <a:r>
              <a:rPr lang="en-US" sz="4000" dirty="0" smtClean="0"/>
              <a:t>the Spanish </a:t>
            </a:r>
            <a:r>
              <a:rPr lang="en-US" sz="4000" dirty="0" smtClean="0"/>
              <a:t>legal documents.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Legal Claims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901" y="1689101"/>
            <a:ext cx="6544733" cy="5032375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These claims raised complex questions of maritime, property, and international law.</a:t>
            </a:r>
          </a:p>
          <a:p>
            <a:pPr lvl="0"/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Many of the claims were related to the issue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of the Mende’s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freedom.</a:t>
            </a:r>
            <a:endParaRPr lang="en-US" sz="32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American and Spanish law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recognized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property rights to enslaved people, but no one could “own” free people.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v.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32" y="2240493"/>
            <a:ext cx="2404751" cy="296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1467" y="528735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Judge Andrew Judson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Connecticut Historical Society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89101"/>
            <a:ext cx="6544733" cy="5032375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claims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were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tried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in the U.S. District Court for the District of Connecticut.</a:t>
            </a:r>
          </a:p>
          <a:p>
            <a:pPr lvl="0"/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Although the case did not involve the validity of slavery itself, it drew much attention from both sides of that debate.</a:t>
            </a:r>
          </a:p>
          <a:p>
            <a:pPr lvl="0"/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Abolitionists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worried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that Judge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Andrew Judson would rule against the Mende.</a:t>
            </a:r>
          </a:p>
          <a:p>
            <a:pPr lvl="0"/>
            <a:endParaRPr lang="en-US" sz="32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v.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32" y="2240493"/>
            <a:ext cx="2404751" cy="296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1467" y="528735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Judge Andrew Judson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Connecticut Historical Society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638" y="1758112"/>
            <a:ext cx="6170762" cy="5032375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 smtClean="0"/>
              <a:t>Sengbe</a:t>
            </a:r>
            <a:r>
              <a:rPr lang="en-US" sz="3200" dirty="0" smtClean="0"/>
              <a:t> </a:t>
            </a:r>
            <a:r>
              <a:rPr lang="en-US" sz="3200" dirty="0" err="1" smtClean="0"/>
              <a:t>Pieh</a:t>
            </a:r>
            <a:r>
              <a:rPr lang="en-US" sz="3200" dirty="0" smtClean="0"/>
              <a:t> (known as “Cinque”) </a:t>
            </a:r>
            <a:r>
              <a:rPr lang="en-US" sz="3200" dirty="0">
                <a:solidFill>
                  <a:srgbClr val="5B9BD5">
                    <a:lumMod val="50000"/>
                  </a:srgbClr>
                </a:solidFill>
              </a:rPr>
              <a:t>was the unofficial leader of the Mende </a:t>
            </a:r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revolt.</a:t>
            </a:r>
            <a:endParaRPr lang="en-US" sz="3200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His testimony about their enslavement and mistreatment captured the public’s attention.</a:t>
            </a:r>
          </a:p>
          <a:p>
            <a:r>
              <a:rPr lang="en-US" sz="3200" dirty="0" smtClean="0">
                <a:solidFill>
                  <a:srgbClr val="5B9BD5">
                    <a:lumMod val="50000"/>
                  </a:srgbClr>
                </a:solidFill>
              </a:rPr>
              <a:t>Judge Judson ruled the Mende were not legally enslaved and had to be returned to Africa.</a:t>
            </a:r>
          </a:p>
          <a:p>
            <a:pPr marL="0" indent="0">
              <a:buNone/>
            </a:pPr>
            <a:endParaRPr lang="en-US" sz="3300" dirty="0" smtClean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066" y="2416799"/>
            <a:ext cx="2415424" cy="2838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6066" y="5359400"/>
            <a:ext cx="241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Sengbe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Pieh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(“Cinque”)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4281</TotalTime>
  <Words>933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1_Office Theme</vt:lpstr>
      <vt:lpstr>The Amistad</vt:lpstr>
      <vt:lpstr>The Transatlantic Slave Trade</vt:lpstr>
      <vt:lpstr>Voyage of the Amistad</vt:lpstr>
      <vt:lpstr>Voyage of the Amistad</vt:lpstr>
      <vt:lpstr>Criminal Allegations</vt:lpstr>
      <vt:lpstr>Competing Legal Claims</vt:lpstr>
      <vt:lpstr>Freedom v. Property</vt:lpstr>
      <vt:lpstr>Freedom v. Property</vt:lpstr>
      <vt:lpstr>The Trial</vt:lpstr>
      <vt:lpstr>Appeals</vt:lpstr>
      <vt:lpstr>The Supreme Court’s Ruling</vt:lpstr>
      <vt:lpstr>Aftermath and Legacy</vt:lpstr>
      <vt:lpstr>Aftermath and Legacy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77</cp:revision>
  <dcterms:created xsi:type="dcterms:W3CDTF">2016-03-28T16:08:13Z</dcterms:created>
  <dcterms:modified xsi:type="dcterms:W3CDTF">2018-02-01T19:51:57Z</dcterms:modified>
</cp:coreProperties>
</file>