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6" r:id="rId2"/>
    <p:sldId id="578" r:id="rId3"/>
    <p:sldId id="552" r:id="rId4"/>
    <p:sldId id="526" r:id="rId5"/>
    <p:sldId id="278" r:id="rId6"/>
    <p:sldId id="260" r:id="rId7"/>
    <p:sldId id="540" r:id="rId8"/>
    <p:sldId id="539" r:id="rId9"/>
    <p:sldId id="542" r:id="rId10"/>
    <p:sldId id="551" r:id="rId11"/>
    <p:sldId id="259" r:id="rId12"/>
    <p:sldId id="541" r:id="rId13"/>
    <p:sldId id="579" r:id="rId14"/>
    <p:sldId id="528" r:id="rId15"/>
    <p:sldId id="555" r:id="rId16"/>
    <p:sldId id="566" r:id="rId17"/>
    <p:sldId id="569" r:id="rId18"/>
    <p:sldId id="570" r:id="rId19"/>
    <p:sldId id="571" r:id="rId20"/>
    <p:sldId id="533" r:id="rId21"/>
    <p:sldId id="531" r:id="rId22"/>
    <p:sldId id="563" r:id="rId23"/>
    <p:sldId id="537" r:id="rId24"/>
    <p:sldId id="279" r:id="rId25"/>
    <p:sldId id="262" r:id="rId26"/>
    <p:sldId id="574" r:id="rId27"/>
    <p:sldId id="575" r:id="rId28"/>
    <p:sldId id="547" r:id="rId29"/>
    <p:sldId id="577" r:id="rId3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-Anne Cleveland" initials="SC" lastIdx="205" clrIdx="0">
    <p:extLst>
      <p:ext uri="{19B8F6BF-5375-455C-9EA6-DF929625EA0E}">
        <p15:presenceInfo xmlns:p15="http://schemas.microsoft.com/office/powerpoint/2012/main" userId="S::scleveland@fjc.gov::10b86261-5de4-4907-9a38-0699754ffb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1758" autoAdjust="0"/>
  </p:normalViewPr>
  <p:slideViewPr>
    <p:cSldViewPr snapToGrid="0">
      <p:cViewPr varScale="1">
        <p:scale>
          <a:sx n="106" d="100"/>
          <a:sy n="106" d="100"/>
        </p:scale>
        <p:origin x="2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40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2F720-C6D9-4B25-BFEE-9672BF831F0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349C9F-F450-475B-A94D-FF2B213D7D1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Ask</a:t>
          </a:r>
        </a:p>
      </dgm:t>
    </dgm:pt>
    <dgm:pt modelId="{56BF5821-8F29-4DC9-BA7B-E44888D557A3}" type="parTrans" cxnId="{B9333CCD-43F4-45F4-B3EE-3BD177BD3FD3}">
      <dgm:prSet/>
      <dgm:spPr/>
      <dgm:t>
        <a:bodyPr/>
        <a:lstStyle/>
        <a:p>
          <a:endParaRPr lang="en-US" sz="1800"/>
        </a:p>
      </dgm:t>
    </dgm:pt>
    <dgm:pt modelId="{3D086C53-8AFD-4AA4-8663-2BBF372DAF1F}" type="sibTrans" cxnId="{B9333CCD-43F4-45F4-B3EE-3BD177BD3FD3}">
      <dgm:prSet/>
      <dgm:spPr/>
      <dgm:t>
        <a:bodyPr/>
        <a:lstStyle/>
        <a:p>
          <a:endParaRPr lang="en-US"/>
        </a:p>
      </dgm:t>
    </dgm:pt>
    <dgm:pt modelId="{9AC5E1FA-CE01-43F9-8418-E5336318000A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Ask for the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bankruptcy case number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and where the debtor filed it.</a:t>
          </a:r>
        </a:p>
      </dgm:t>
    </dgm:pt>
    <dgm:pt modelId="{18E65725-CA9D-4CF8-9102-C42229694BBE}" type="parTrans" cxnId="{5D537D6C-0BC1-429E-95BE-3FCEC2C23F51}">
      <dgm:prSet/>
      <dgm:spPr/>
      <dgm:t>
        <a:bodyPr/>
        <a:lstStyle/>
        <a:p>
          <a:endParaRPr lang="en-US" sz="1800"/>
        </a:p>
      </dgm:t>
    </dgm:pt>
    <dgm:pt modelId="{D76FE6BE-C665-4B29-964E-622B62B67BE0}" type="sibTrans" cxnId="{5D537D6C-0BC1-429E-95BE-3FCEC2C23F51}">
      <dgm:prSet/>
      <dgm:spPr/>
      <dgm:t>
        <a:bodyPr/>
        <a:lstStyle/>
        <a:p>
          <a:endParaRPr lang="en-US"/>
        </a:p>
      </dgm:t>
    </dgm:pt>
    <dgm:pt modelId="{1D5E81A1-224A-4EF3-8A0B-C5D88CA7D2A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Consider</a:t>
          </a:r>
        </a:p>
      </dgm:t>
    </dgm:pt>
    <dgm:pt modelId="{B733B443-F5B4-4FA5-A632-8A26A79AE3CF}" type="parTrans" cxnId="{4ED0754D-075B-4F3A-948C-FF607ECE58F4}">
      <dgm:prSet/>
      <dgm:spPr/>
      <dgm:t>
        <a:bodyPr/>
        <a:lstStyle/>
        <a:p>
          <a:endParaRPr lang="en-US" sz="1800"/>
        </a:p>
      </dgm:t>
    </dgm:pt>
    <dgm:pt modelId="{0D29B38A-3358-4454-A2CA-BB94AD650438}" type="sibTrans" cxnId="{4ED0754D-075B-4F3A-948C-FF607ECE58F4}">
      <dgm:prSet/>
      <dgm:spPr/>
      <dgm:t>
        <a:bodyPr/>
        <a:lstStyle/>
        <a:p>
          <a:endParaRPr lang="en-US"/>
        </a:p>
      </dgm:t>
    </dgm:pt>
    <dgm:pt modelId="{DF697AEA-C7D6-4F8F-81F9-40E68CC35A16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Consider whether the state proceeding would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violate the stay.</a:t>
          </a:r>
        </a:p>
      </dgm:t>
    </dgm:pt>
    <dgm:pt modelId="{C51CC013-A188-4C7A-B77E-9CFC7EE8FC63}" type="parTrans" cxnId="{DF5EC927-690B-4792-8195-F2ACA61C0536}">
      <dgm:prSet/>
      <dgm:spPr/>
      <dgm:t>
        <a:bodyPr/>
        <a:lstStyle/>
        <a:p>
          <a:endParaRPr lang="en-US" sz="1800"/>
        </a:p>
      </dgm:t>
    </dgm:pt>
    <dgm:pt modelId="{42EC38D4-63BF-41B2-9053-0147259BCC4B}" type="sibTrans" cxnId="{DF5EC927-690B-4792-8195-F2ACA61C0536}">
      <dgm:prSet/>
      <dgm:spPr/>
      <dgm:t>
        <a:bodyPr/>
        <a:lstStyle/>
        <a:p>
          <a:endParaRPr lang="en-US"/>
        </a:p>
      </dgm:t>
    </dgm:pt>
    <dgm:pt modelId="{BA6EFE4D-DFFF-4B25-89FE-869C0C96E46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Continue</a:t>
          </a:r>
        </a:p>
      </dgm:t>
    </dgm:pt>
    <dgm:pt modelId="{8C736F4D-5DC9-46D5-A867-5B752EA3BB72}" type="parTrans" cxnId="{4DC9DE82-02D5-4C31-B325-CC4303C26EE3}">
      <dgm:prSet/>
      <dgm:spPr/>
      <dgm:t>
        <a:bodyPr/>
        <a:lstStyle/>
        <a:p>
          <a:endParaRPr lang="en-US" sz="1800"/>
        </a:p>
      </dgm:t>
    </dgm:pt>
    <dgm:pt modelId="{34305C0B-D545-4047-9FE4-FE244AB2F81B}" type="sibTrans" cxnId="{4DC9DE82-02D5-4C31-B325-CC4303C26EE3}">
      <dgm:prSet/>
      <dgm:spPr/>
      <dgm:t>
        <a:bodyPr/>
        <a:lstStyle/>
        <a:p>
          <a:endParaRPr lang="en-US"/>
        </a:p>
      </dgm:t>
    </dgm:pt>
    <dgm:pt modelId="{4F6712C1-AD2C-46B2-A55F-4203F7E50C52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If you think the stay applies,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continue the proceeding until you have confirmation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there is relief from the stay or the stay was dissolved.</a:t>
          </a:r>
        </a:p>
      </dgm:t>
    </dgm:pt>
    <dgm:pt modelId="{50D9D158-49CD-476A-ACB7-E6FEC9D391E0}" type="parTrans" cxnId="{48D19D16-CFE9-45E2-9283-D01483E25511}">
      <dgm:prSet/>
      <dgm:spPr/>
      <dgm:t>
        <a:bodyPr/>
        <a:lstStyle/>
        <a:p>
          <a:endParaRPr lang="en-US" sz="1800"/>
        </a:p>
      </dgm:t>
    </dgm:pt>
    <dgm:pt modelId="{F7E6EFB8-F5E1-4808-88B3-19EBBADE0767}" type="sibTrans" cxnId="{48D19D16-CFE9-45E2-9283-D01483E25511}">
      <dgm:prSet/>
      <dgm:spPr/>
      <dgm:t>
        <a:bodyPr/>
        <a:lstStyle/>
        <a:p>
          <a:endParaRPr lang="en-US"/>
        </a:p>
      </dgm:t>
    </dgm:pt>
    <dgm:pt modelId="{0B0EF8B0-4B23-4FA7-A82A-B429B7EFBB2D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Call</a:t>
          </a:r>
        </a:p>
      </dgm:t>
    </dgm:pt>
    <dgm:pt modelId="{70CFFB09-26D0-4424-AB8D-97B7F178778E}" type="parTrans" cxnId="{ACF62DD7-5A17-426C-B476-56F3113D4D1D}">
      <dgm:prSet/>
      <dgm:spPr/>
      <dgm:t>
        <a:bodyPr/>
        <a:lstStyle/>
        <a:p>
          <a:endParaRPr lang="en-US" sz="1800"/>
        </a:p>
      </dgm:t>
    </dgm:pt>
    <dgm:pt modelId="{5549EDA8-000F-4CA0-80AD-7E1360C43024}" type="sibTrans" cxnId="{ACF62DD7-5A17-426C-B476-56F3113D4D1D}">
      <dgm:prSet/>
      <dgm:spPr/>
      <dgm:t>
        <a:bodyPr/>
        <a:lstStyle/>
        <a:p>
          <a:endParaRPr lang="en-US"/>
        </a:p>
      </dgm:t>
    </dgm:pt>
    <dgm:pt modelId="{760266D6-4F7A-4E18-8714-3E541CE7E733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Call the bankruptcy clerk’s office </a:t>
          </a:r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to ask whether the debtor filed a petition and whether relief from the automatic stay was granted.</a:t>
          </a:r>
        </a:p>
      </dgm:t>
    </dgm:pt>
    <dgm:pt modelId="{8F666442-D6CE-45AB-9EF1-D6311D22FC4B}" type="parTrans" cxnId="{D26FACF1-FDE7-4D5B-BD98-92E82382E569}">
      <dgm:prSet/>
      <dgm:spPr/>
      <dgm:t>
        <a:bodyPr/>
        <a:lstStyle/>
        <a:p>
          <a:endParaRPr lang="en-US" sz="1800"/>
        </a:p>
      </dgm:t>
    </dgm:pt>
    <dgm:pt modelId="{C12D1F34-8154-432B-9B7C-3EAC476D0E21}" type="sibTrans" cxnId="{D26FACF1-FDE7-4D5B-BD98-92E82382E569}">
      <dgm:prSet/>
      <dgm:spPr/>
      <dgm:t>
        <a:bodyPr/>
        <a:lstStyle/>
        <a:p>
          <a:endParaRPr lang="en-US"/>
        </a:p>
      </dgm:t>
    </dgm:pt>
    <dgm:pt modelId="{A48F7F94-A2A7-4A0F-801C-E0268794F2F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Call</a:t>
          </a:r>
        </a:p>
      </dgm:t>
    </dgm:pt>
    <dgm:pt modelId="{7C623ABC-A9E8-4882-8786-10203906D88E}" type="parTrans" cxnId="{B66DAAF0-1944-4B3C-9087-16EE89CFF982}">
      <dgm:prSet/>
      <dgm:spPr/>
      <dgm:t>
        <a:bodyPr/>
        <a:lstStyle/>
        <a:p>
          <a:endParaRPr lang="en-US" sz="1800"/>
        </a:p>
      </dgm:t>
    </dgm:pt>
    <dgm:pt modelId="{4B5206B6-43C3-4212-A557-BE8E8648EBF4}" type="sibTrans" cxnId="{B66DAAF0-1944-4B3C-9087-16EE89CFF982}">
      <dgm:prSet/>
      <dgm:spPr/>
      <dgm:t>
        <a:bodyPr/>
        <a:lstStyle/>
        <a:p>
          <a:endParaRPr lang="en-US"/>
        </a:p>
      </dgm:t>
    </dgm:pt>
    <dgm:pt modelId="{638B6F46-0934-4F4C-A6D3-878CF2456ED8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Call a bankruptcy judge (or his/her law clerk) </a:t>
          </a:r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– Many bankruptcy judges would welcome calls from state court judges!</a:t>
          </a:r>
        </a:p>
      </dgm:t>
    </dgm:pt>
    <dgm:pt modelId="{F2D2465E-2970-4EAB-BAC3-9CB9624BE6FC}" type="parTrans" cxnId="{B215F8D5-FCEC-4E72-A89B-5AD89A8981AC}">
      <dgm:prSet/>
      <dgm:spPr/>
      <dgm:t>
        <a:bodyPr/>
        <a:lstStyle/>
        <a:p>
          <a:endParaRPr lang="en-US" sz="1800"/>
        </a:p>
      </dgm:t>
    </dgm:pt>
    <dgm:pt modelId="{8FEB53E2-F159-4929-A00A-3AA310739C37}" type="sibTrans" cxnId="{B215F8D5-FCEC-4E72-A89B-5AD89A8981AC}">
      <dgm:prSet/>
      <dgm:spPr/>
      <dgm:t>
        <a:bodyPr/>
        <a:lstStyle/>
        <a:p>
          <a:endParaRPr lang="en-US"/>
        </a:p>
      </dgm:t>
    </dgm:pt>
    <dgm:pt modelId="{949B5E81-E481-4150-A2A0-A7FF1EC83B03}" type="pres">
      <dgm:prSet presAssocID="{E482F720-C6D9-4B25-BFEE-9672BF831F02}" presName="Name0" presStyleCnt="0">
        <dgm:presLayoutVars>
          <dgm:dir/>
          <dgm:animLvl val="lvl"/>
          <dgm:resizeHandles val="exact"/>
        </dgm:presLayoutVars>
      </dgm:prSet>
      <dgm:spPr/>
    </dgm:pt>
    <dgm:pt modelId="{C83ACAC4-55B2-45BE-A5FD-225E199A6A75}" type="pres">
      <dgm:prSet presAssocID="{91349C9F-F450-475B-A94D-FF2B213D7D1C}" presName="linNode" presStyleCnt="0"/>
      <dgm:spPr/>
    </dgm:pt>
    <dgm:pt modelId="{8A732EBD-AAB8-42AA-B2C0-9849A8BA28D9}" type="pres">
      <dgm:prSet presAssocID="{91349C9F-F450-475B-A94D-FF2B213D7D1C}" presName="parentText" presStyleLbl="node1" presStyleIdx="0" presStyleCnt="5" custLinFactNeighborX="0" custLinFactNeighborY="0">
        <dgm:presLayoutVars>
          <dgm:chMax val="1"/>
          <dgm:bulletEnabled val="1"/>
        </dgm:presLayoutVars>
      </dgm:prSet>
      <dgm:spPr/>
    </dgm:pt>
    <dgm:pt modelId="{B9BBD8FE-1936-45A0-ABBC-FEF31F8E6043}" type="pres">
      <dgm:prSet presAssocID="{91349C9F-F450-475B-A94D-FF2B213D7D1C}" presName="descendantText" presStyleLbl="alignAccFollowNode1" presStyleIdx="0" presStyleCnt="5" custLinFactNeighborX="0" custLinFactNeighborY="0">
        <dgm:presLayoutVars>
          <dgm:bulletEnabled val="1"/>
        </dgm:presLayoutVars>
      </dgm:prSet>
      <dgm:spPr/>
    </dgm:pt>
    <dgm:pt modelId="{E97E458A-3273-48DA-A304-92BC5A71AF81}" type="pres">
      <dgm:prSet presAssocID="{3D086C53-8AFD-4AA4-8663-2BBF372DAF1F}" presName="sp" presStyleCnt="0"/>
      <dgm:spPr/>
    </dgm:pt>
    <dgm:pt modelId="{F2CB28B7-E0A6-4E7A-9050-01965D0BC2B4}" type="pres">
      <dgm:prSet presAssocID="{1D5E81A1-224A-4EF3-8A0B-C5D88CA7D2AE}" presName="linNode" presStyleCnt="0"/>
      <dgm:spPr/>
    </dgm:pt>
    <dgm:pt modelId="{3FFC24D4-94EA-4D65-955F-8ED2174907C5}" type="pres">
      <dgm:prSet presAssocID="{1D5E81A1-224A-4EF3-8A0B-C5D88CA7D2AE}" presName="parentText" presStyleLbl="node1" presStyleIdx="1" presStyleCnt="5" custLinFactNeighborX="0" custLinFactNeighborY="0">
        <dgm:presLayoutVars>
          <dgm:chMax val="1"/>
          <dgm:bulletEnabled val="1"/>
        </dgm:presLayoutVars>
      </dgm:prSet>
      <dgm:spPr/>
    </dgm:pt>
    <dgm:pt modelId="{49BA5472-5E68-4FE9-A511-D4017FC649D0}" type="pres">
      <dgm:prSet presAssocID="{1D5E81A1-224A-4EF3-8A0B-C5D88CA7D2AE}" presName="descendantText" presStyleLbl="alignAccFollowNode1" presStyleIdx="1" presStyleCnt="5">
        <dgm:presLayoutVars>
          <dgm:bulletEnabled val="1"/>
        </dgm:presLayoutVars>
      </dgm:prSet>
      <dgm:spPr/>
    </dgm:pt>
    <dgm:pt modelId="{EA8C1511-A4EB-4615-9179-94572FD60F19}" type="pres">
      <dgm:prSet presAssocID="{0D29B38A-3358-4454-A2CA-BB94AD650438}" presName="sp" presStyleCnt="0"/>
      <dgm:spPr/>
    </dgm:pt>
    <dgm:pt modelId="{E5B4DAAA-62AA-4151-BB0E-E8DC68AFCFB1}" type="pres">
      <dgm:prSet presAssocID="{BA6EFE4D-DFFF-4B25-89FE-869C0C96E467}" presName="linNode" presStyleCnt="0"/>
      <dgm:spPr/>
    </dgm:pt>
    <dgm:pt modelId="{4C4A71FD-0E49-4761-B683-B70AA655CCC1}" type="pres">
      <dgm:prSet presAssocID="{BA6EFE4D-DFFF-4B25-89FE-869C0C96E467}" presName="parentText" presStyleLbl="node1" presStyleIdx="2" presStyleCnt="5" custLinFactNeighborX="0" custLinFactNeighborY="0">
        <dgm:presLayoutVars>
          <dgm:chMax val="1"/>
          <dgm:bulletEnabled val="1"/>
        </dgm:presLayoutVars>
      </dgm:prSet>
      <dgm:spPr/>
    </dgm:pt>
    <dgm:pt modelId="{A90094CE-D804-4F05-A0CF-689B3C733CD6}" type="pres">
      <dgm:prSet presAssocID="{BA6EFE4D-DFFF-4B25-89FE-869C0C96E467}" presName="descendantText" presStyleLbl="alignAccFollowNode1" presStyleIdx="2" presStyleCnt="5" custScaleY="104007">
        <dgm:presLayoutVars>
          <dgm:bulletEnabled val="1"/>
        </dgm:presLayoutVars>
      </dgm:prSet>
      <dgm:spPr/>
    </dgm:pt>
    <dgm:pt modelId="{A079BF2F-0535-45A9-994F-4F250590735F}" type="pres">
      <dgm:prSet presAssocID="{34305C0B-D545-4047-9FE4-FE244AB2F81B}" presName="sp" presStyleCnt="0"/>
      <dgm:spPr/>
    </dgm:pt>
    <dgm:pt modelId="{2E5D817D-6335-4739-9895-AF2E6629D98D}" type="pres">
      <dgm:prSet presAssocID="{0B0EF8B0-4B23-4FA7-A82A-B429B7EFBB2D}" presName="linNode" presStyleCnt="0"/>
      <dgm:spPr/>
    </dgm:pt>
    <dgm:pt modelId="{E2124957-ACAB-4983-A83B-79EC45BBD869}" type="pres">
      <dgm:prSet presAssocID="{0B0EF8B0-4B23-4FA7-A82A-B429B7EFBB2D}" presName="parentText" presStyleLbl="node1" presStyleIdx="3" presStyleCnt="5" custLinFactNeighborX="0" custLinFactNeighborY="0">
        <dgm:presLayoutVars>
          <dgm:chMax val="1"/>
          <dgm:bulletEnabled val="1"/>
        </dgm:presLayoutVars>
      </dgm:prSet>
      <dgm:spPr/>
    </dgm:pt>
    <dgm:pt modelId="{355DE0A5-F156-4569-B3BE-5C927606E65C}" type="pres">
      <dgm:prSet presAssocID="{0B0EF8B0-4B23-4FA7-A82A-B429B7EFBB2D}" presName="descendantText" presStyleLbl="alignAccFollowNode1" presStyleIdx="3" presStyleCnt="5">
        <dgm:presLayoutVars>
          <dgm:bulletEnabled val="1"/>
        </dgm:presLayoutVars>
      </dgm:prSet>
      <dgm:spPr/>
    </dgm:pt>
    <dgm:pt modelId="{DA502727-590F-49CC-80F2-DD51603C740A}" type="pres">
      <dgm:prSet presAssocID="{5549EDA8-000F-4CA0-80AD-7E1360C43024}" presName="sp" presStyleCnt="0"/>
      <dgm:spPr/>
    </dgm:pt>
    <dgm:pt modelId="{E088B6D5-E9B6-422B-BA84-00FF47CB15EE}" type="pres">
      <dgm:prSet presAssocID="{A48F7F94-A2A7-4A0F-801C-E0268794F2F4}" presName="linNode" presStyleCnt="0"/>
      <dgm:spPr/>
    </dgm:pt>
    <dgm:pt modelId="{61226AD9-C3D2-41F8-BD65-FE376F0A7E54}" type="pres">
      <dgm:prSet presAssocID="{A48F7F94-A2A7-4A0F-801C-E0268794F2F4}" presName="parentText" presStyleLbl="node1" presStyleIdx="4" presStyleCnt="5" custLinFactNeighborX="0" custLinFactNeighborY="0">
        <dgm:presLayoutVars>
          <dgm:chMax val="1"/>
          <dgm:bulletEnabled val="1"/>
        </dgm:presLayoutVars>
      </dgm:prSet>
      <dgm:spPr/>
    </dgm:pt>
    <dgm:pt modelId="{35325D54-5939-4B0A-A492-5BD093D8BFBB}" type="pres">
      <dgm:prSet presAssocID="{A48F7F94-A2A7-4A0F-801C-E0268794F2F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48D19D16-CFE9-45E2-9283-D01483E25511}" srcId="{BA6EFE4D-DFFF-4B25-89FE-869C0C96E467}" destId="{4F6712C1-AD2C-46B2-A55F-4203F7E50C52}" srcOrd="0" destOrd="0" parTransId="{50D9D158-49CD-476A-ACB7-E6FEC9D391E0}" sibTransId="{F7E6EFB8-F5E1-4808-88B3-19EBBADE0767}"/>
    <dgm:cxn modelId="{73210418-D506-4F23-99D4-3402247737BB}" type="presOf" srcId="{4F6712C1-AD2C-46B2-A55F-4203F7E50C52}" destId="{A90094CE-D804-4F05-A0CF-689B3C733CD6}" srcOrd="0" destOrd="0" presId="urn:microsoft.com/office/officeart/2005/8/layout/vList5"/>
    <dgm:cxn modelId="{1658BF1E-A9F2-41FE-BF61-653E56DD4B31}" type="presOf" srcId="{A48F7F94-A2A7-4A0F-801C-E0268794F2F4}" destId="{61226AD9-C3D2-41F8-BD65-FE376F0A7E54}" srcOrd="0" destOrd="0" presId="urn:microsoft.com/office/officeart/2005/8/layout/vList5"/>
    <dgm:cxn modelId="{DF5EC927-690B-4792-8195-F2ACA61C0536}" srcId="{1D5E81A1-224A-4EF3-8A0B-C5D88CA7D2AE}" destId="{DF697AEA-C7D6-4F8F-81F9-40E68CC35A16}" srcOrd="0" destOrd="0" parTransId="{C51CC013-A188-4C7A-B77E-9CFC7EE8FC63}" sibTransId="{42EC38D4-63BF-41B2-9053-0147259BCC4B}"/>
    <dgm:cxn modelId="{29DE582A-DC27-451A-ACA6-99CEA1675A5C}" type="presOf" srcId="{BA6EFE4D-DFFF-4B25-89FE-869C0C96E467}" destId="{4C4A71FD-0E49-4761-B683-B70AA655CCC1}" srcOrd="0" destOrd="0" presId="urn:microsoft.com/office/officeart/2005/8/layout/vList5"/>
    <dgm:cxn modelId="{F40BAE2A-FE66-4978-88EC-BB6175D13E50}" type="presOf" srcId="{1D5E81A1-224A-4EF3-8A0B-C5D88CA7D2AE}" destId="{3FFC24D4-94EA-4D65-955F-8ED2174907C5}" srcOrd="0" destOrd="0" presId="urn:microsoft.com/office/officeart/2005/8/layout/vList5"/>
    <dgm:cxn modelId="{CD62E64B-781B-4138-806A-20755E033D68}" type="presOf" srcId="{DF697AEA-C7D6-4F8F-81F9-40E68CC35A16}" destId="{49BA5472-5E68-4FE9-A511-D4017FC649D0}" srcOrd="0" destOrd="0" presId="urn:microsoft.com/office/officeart/2005/8/layout/vList5"/>
    <dgm:cxn modelId="{4ED0754D-075B-4F3A-948C-FF607ECE58F4}" srcId="{E482F720-C6D9-4B25-BFEE-9672BF831F02}" destId="{1D5E81A1-224A-4EF3-8A0B-C5D88CA7D2AE}" srcOrd="1" destOrd="0" parTransId="{B733B443-F5B4-4FA5-A632-8A26A79AE3CF}" sibTransId="{0D29B38A-3358-4454-A2CA-BB94AD650438}"/>
    <dgm:cxn modelId="{5D537D6C-0BC1-429E-95BE-3FCEC2C23F51}" srcId="{91349C9F-F450-475B-A94D-FF2B213D7D1C}" destId="{9AC5E1FA-CE01-43F9-8418-E5336318000A}" srcOrd="0" destOrd="0" parTransId="{18E65725-CA9D-4CF8-9102-C42229694BBE}" sibTransId="{D76FE6BE-C665-4B29-964E-622B62B67BE0}"/>
    <dgm:cxn modelId="{4DC9DE82-02D5-4C31-B325-CC4303C26EE3}" srcId="{E482F720-C6D9-4B25-BFEE-9672BF831F02}" destId="{BA6EFE4D-DFFF-4B25-89FE-869C0C96E467}" srcOrd="2" destOrd="0" parTransId="{8C736F4D-5DC9-46D5-A867-5B752EA3BB72}" sibTransId="{34305C0B-D545-4047-9FE4-FE244AB2F81B}"/>
    <dgm:cxn modelId="{036C8583-FBFA-4815-ABD6-9D54B68B5AFE}" type="presOf" srcId="{91349C9F-F450-475B-A94D-FF2B213D7D1C}" destId="{8A732EBD-AAB8-42AA-B2C0-9849A8BA28D9}" srcOrd="0" destOrd="0" presId="urn:microsoft.com/office/officeart/2005/8/layout/vList5"/>
    <dgm:cxn modelId="{AAF553BA-56BB-4884-801C-51AE5130E112}" type="presOf" srcId="{9AC5E1FA-CE01-43F9-8418-E5336318000A}" destId="{B9BBD8FE-1936-45A0-ABBC-FEF31F8E6043}" srcOrd="0" destOrd="0" presId="urn:microsoft.com/office/officeart/2005/8/layout/vList5"/>
    <dgm:cxn modelId="{4A45B2C1-6C07-4500-B479-45CA0A078E7E}" type="presOf" srcId="{638B6F46-0934-4F4C-A6D3-878CF2456ED8}" destId="{35325D54-5939-4B0A-A492-5BD093D8BFBB}" srcOrd="0" destOrd="0" presId="urn:microsoft.com/office/officeart/2005/8/layout/vList5"/>
    <dgm:cxn modelId="{B9333CCD-43F4-45F4-B3EE-3BD177BD3FD3}" srcId="{E482F720-C6D9-4B25-BFEE-9672BF831F02}" destId="{91349C9F-F450-475B-A94D-FF2B213D7D1C}" srcOrd="0" destOrd="0" parTransId="{56BF5821-8F29-4DC9-BA7B-E44888D557A3}" sibTransId="{3D086C53-8AFD-4AA4-8663-2BBF372DAF1F}"/>
    <dgm:cxn modelId="{B215F8D5-FCEC-4E72-A89B-5AD89A8981AC}" srcId="{A48F7F94-A2A7-4A0F-801C-E0268794F2F4}" destId="{638B6F46-0934-4F4C-A6D3-878CF2456ED8}" srcOrd="0" destOrd="0" parTransId="{F2D2465E-2970-4EAB-BAC3-9CB9624BE6FC}" sibTransId="{8FEB53E2-F159-4929-A00A-3AA310739C37}"/>
    <dgm:cxn modelId="{ACF62DD7-5A17-426C-B476-56F3113D4D1D}" srcId="{E482F720-C6D9-4B25-BFEE-9672BF831F02}" destId="{0B0EF8B0-4B23-4FA7-A82A-B429B7EFBB2D}" srcOrd="3" destOrd="0" parTransId="{70CFFB09-26D0-4424-AB8D-97B7F178778E}" sibTransId="{5549EDA8-000F-4CA0-80AD-7E1360C43024}"/>
    <dgm:cxn modelId="{48C8E5DC-A1D7-4E82-8309-ECD48043D810}" type="presOf" srcId="{0B0EF8B0-4B23-4FA7-A82A-B429B7EFBB2D}" destId="{E2124957-ACAB-4983-A83B-79EC45BBD869}" srcOrd="0" destOrd="0" presId="urn:microsoft.com/office/officeart/2005/8/layout/vList5"/>
    <dgm:cxn modelId="{85AE9CE2-E4ED-40A9-AB92-FCC7BEA47C8C}" type="presOf" srcId="{760266D6-4F7A-4E18-8714-3E541CE7E733}" destId="{355DE0A5-F156-4569-B3BE-5C927606E65C}" srcOrd="0" destOrd="0" presId="urn:microsoft.com/office/officeart/2005/8/layout/vList5"/>
    <dgm:cxn modelId="{B66DAAF0-1944-4B3C-9087-16EE89CFF982}" srcId="{E482F720-C6D9-4B25-BFEE-9672BF831F02}" destId="{A48F7F94-A2A7-4A0F-801C-E0268794F2F4}" srcOrd="4" destOrd="0" parTransId="{7C623ABC-A9E8-4882-8786-10203906D88E}" sibTransId="{4B5206B6-43C3-4212-A557-BE8E8648EBF4}"/>
    <dgm:cxn modelId="{D26FACF1-FDE7-4D5B-BD98-92E82382E569}" srcId="{0B0EF8B0-4B23-4FA7-A82A-B429B7EFBB2D}" destId="{760266D6-4F7A-4E18-8714-3E541CE7E733}" srcOrd="0" destOrd="0" parTransId="{8F666442-D6CE-45AB-9EF1-D6311D22FC4B}" sibTransId="{C12D1F34-8154-432B-9B7C-3EAC476D0E21}"/>
    <dgm:cxn modelId="{43A232FF-3D5F-498F-B4A1-FF787D126872}" type="presOf" srcId="{E482F720-C6D9-4B25-BFEE-9672BF831F02}" destId="{949B5E81-E481-4150-A2A0-A7FF1EC83B03}" srcOrd="0" destOrd="0" presId="urn:microsoft.com/office/officeart/2005/8/layout/vList5"/>
    <dgm:cxn modelId="{28513079-2105-4AD9-96EF-C0E4BCDE420F}" type="presParOf" srcId="{949B5E81-E481-4150-A2A0-A7FF1EC83B03}" destId="{C83ACAC4-55B2-45BE-A5FD-225E199A6A75}" srcOrd="0" destOrd="0" presId="urn:microsoft.com/office/officeart/2005/8/layout/vList5"/>
    <dgm:cxn modelId="{28AC132C-958D-410F-AA86-092A2C293668}" type="presParOf" srcId="{C83ACAC4-55B2-45BE-A5FD-225E199A6A75}" destId="{8A732EBD-AAB8-42AA-B2C0-9849A8BA28D9}" srcOrd="0" destOrd="0" presId="urn:microsoft.com/office/officeart/2005/8/layout/vList5"/>
    <dgm:cxn modelId="{E7E49F1C-7C60-478C-94F7-15B28D2E9AE3}" type="presParOf" srcId="{C83ACAC4-55B2-45BE-A5FD-225E199A6A75}" destId="{B9BBD8FE-1936-45A0-ABBC-FEF31F8E6043}" srcOrd="1" destOrd="0" presId="urn:microsoft.com/office/officeart/2005/8/layout/vList5"/>
    <dgm:cxn modelId="{7AFA9E29-7EA1-48BF-A0B4-39D6F580AE70}" type="presParOf" srcId="{949B5E81-E481-4150-A2A0-A7FF1EC83B03}" destId="{E97E458A-3273-48DA-A304-92BC5A71AF81}" srcOrd="1" destOrd="0" presId="urn:microsoft.com/office/officeart/2005/8/layout/vList5"/>
    <dgm:cxn modelId="{AB323A64-0F19-4676-BA1A-BF622AC985A0}" type="presParOf" srcId="{949B5E81-E481-4150-A2A0-A7FF1EC83B03}" destId="{F2CB28B7-E0A6-4E7A-9050-01965D0BC2B4}" srcOrd="2" destOrd="0" presId="urn:microsoft.com/office/officeart/2005/8/layout/vList5"/>
    <dgm:cxn modelId="{CD6EA523-2974-4EE1-833D-A9C0C982A3F5}" type="presParOf" srcId="{F2CB28B7-E0A6-4E7A-9050-01965D0BC2B4}" destId="{3FFC24D4-94EA-4D65-955F-8ED2174907C5}" srcOrd="0" destOrd="0" presId="urn:microsoft.com/office/officeart/2005/8/layout/vList5"/>
    <dgm:cxn modelId="{AC8A225A-B63E-4FA1-B07D-904BC54001F2}" type="presParOf" srcId="{F2CB28B7-E0A6-4E7A-9050-01965D0BC2B4}" destId="{49BA5472-5E68-4FE9-A511-D4017FC649D0}" srcOrd="1" destOrd="0" presId="urn:microsoft.com/office/officeart/2005/8/layout/vList5"/>
    <dgm:cxn modelId="{00CC7671-5E0D-4B5D-A333-DEA42E591133}" type="presParOf" srcId="{949B5E81-E481-4150-A2A0-A7FF1EC83B03}" destId="{EA8C1511-A4EB-4615-9179-94572FD60F19}" srcOrd="3" destOrd="0" presId="urn:microsoft.com/office/officeart/2005/8/layout/vList5"/>
    <dgm:cxn modelId="{666293A0-5690-430B-A1D1-0936413ADFE8}" type="presParOf" srcId="{949B5E81-E481-4150-A2A0-A7FF1EC83B03}" destId="{E5B4DAAA-62AA-4151-BB0E-E8DC68AFCFB1}" srcOrd="4" destOrd="0" presId="urn:microsoft.com/office/officeart/2005/8/layout/vList5"/>
    <dgm:cxn modelId="{F4F496A9-960E-4C42-9AB6-6D687F310D19}" type="presParOf" srcId="{E5B4DAAA-62AA-4151-BB0E-E8DC68AFCFB1}" destId="{4C4A71FD-0E49-4761-B683-B70AA655CCC1}" srcOrd="0" destOrd="0" presId="urn:microsoft.com/office/officeart/2005/8/layout/vList5"/>
    <dgm:cxn modelId="{FD8B54EE-FCA1-4E45-8C42-1B2FE6B7D4C9}" type="presParOf" srcId="{E5B4DAAA-62AA-4151-BB0E-E8DC68AFCFB1}" destId="{A90094CE-D804-4F05-A0CF-689B3C733CD6}" srcOrd="1" destOrd="0" presId="urn:microsoft.com/office/officeart/2005/8/layout/vList5"/>
    <dgm:cxn modelId="{454E064D-70B1-4F60-8C21-F2F24F3FA363}" type="presParOf" srcId="{949B5E81-E481-4150-A2A0-A7FF1EC83B03}" destId="{A079BF2F-0535-45A9-994F-4F250590735F}" srcOrd="5" destOrd="0" presId="urn:microsoft.com/office/officeart/2005/8/layout/vList5"/>
    <dgm:cxn modelId="{69802431-A999-4A15-93D7-0515F85AA48A}" type="presParOf" srcId="{949B5E81-E481-4150-A2A0-A7FF1EC83B03}" destId="{2E5D817D-6335-4739-9895-AF2E6629D98D}" srcOrd="6" destOrd="0" presId="urn:microsoft.com/office/officeart/2005/8/layout/vList5"/>
    <dgm:cxn modelId="{63B14093-0D8C-47CB-B8BC-BD0AEA810270}" type="presParOf" srcId="{2E5D817D-6335-4739-9895-AF2E6629D98D}" destId="{E2124957-ACAB-4983-A83B-79EC45BBD869}" srcOrd="0" destOrd="0" presId="urn:microsoft.com/office/officeart/2005/8/layout/vList5"/>
    <dgm:cxn modelId="{0A6AFB26-C6B8-47CE-9DBC-A4A20E569406}" type="presParOf" srcId="{2E5D817D-6335-4739-9895-AF2E6629D98D}" destId="{355DE0A5-F156-4569-B3BE-5C927606E65C}" srcOrd="1" destOrd="0" presId="urn:microsoft.com/office/officeart/2005/8/layout/vList5"/>
    <dgm:cxn modelId="{567219A7-3548-4D93-BC06-E1B94E6CADA1}" type="presParOf" srcId="{949B5E81-E481-4150-A2A0-A7FF1EC83B03}" destId="{DA502727-590F-49CC-80F2-DD51603C740A}" srcOrd="7" destOrd="0" presId="urn:microsoft.com/office/officeart/2005/8/layout/vList5"/>
    <dgm:cxn modelId="{445F2D66-61AB-4B95-86EB-A1E4B96AF717}" type="presParOf" srcId="{949B5E81-E481-4150-A2A0-A7FF1EC83B03}" destId="{E088B6D5-E9B6-422B-BA84-00FF47CB15EE}" srcOrd="8" destOrd="0" presId="urn:microsoft.com/office/officeart/2005/8/layout/vList5"/>
    <dgm:cxn modelId="{6A1A04D4-A524-4531-9D24-DFD542EF6EC1}" type="presParOf" srcId="{E088B6D5-E9B6-422B-BA84-00FF47CB15EE}" destId="{61226AD9-C3D2-41F8-BD65-FE376F0A7E54}" srcOrd="0" destOrd="0" presId="urn:microsoft.com/office/officeart/2005/8/layout/vList5"/>
    <dgm:cxn modelId="{80C7E6CA-A8DA-4A30-B0AD-9EF5AED50AE8}" type="presParOf" srcId="{E088B6D5-E9B6-422B-BA84-00FF47CB15EE}" destId="{35325D54-5939-4B0A-A492-5BD093D8BF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D5036-E7D1-4E1C-AC38-A6DEC052415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D8FBBAB-6780-4C50-B03C-64F871429150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Debtor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:  Individual or organization that has voluntarily filed a bankruptcy petition or, in rare cases, is the subject of an involuntary bankruptcy commenced by creditors. </a:t>
          </a:r>
        </a:p>
      </dgm:t>
    </dgm:pt>
    <dgm:pt modelId="{E44622D9-9922-48FD-8F07-38829F335C0C}" type="parTrans" cxnId="{ABFF8CA7-E0D6-4907-B364-0A9DDCB5041C}">
      <dgm:prSet/>
      <dgm:spPr/>
      <dgm:t>
        <a:bodyPr/>
        <a:lstStyle/>
        <a:p>
          <a:endParaRPr lang="en-US"/>
        </a:p>
      </dgm:t>
    </dgm:pt>
    <dgm:pt modelId="{1CC9B4EE-BBEC-4FE8-B353-16410564A762}" type="sibTrans" cxnId="{ABFF8CA7-E0D6-4907-B364-0A9DDCB5041C}">
      <dgm:prSet/>
      <dgm:spPr/>
      <dgm:t>
        <a:bodyPr/>
        <a:lstStyle/>
        <a:p>
          <a:endParaRPr lang="en-US"/>
        </a:p>
      </dgm:t>
    </dgm:pt>
    <dgm:pt modelId="{4224AAB0-5E28-439F-91FC-A507F6D3D465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Debtor-in-possession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:  Debtor in a case that maintains possession and control of its assets (i.e., existing management remains in place) in bankruptcy.</a:t>
          </a:r>
        </a:p>
      </dgm:t>
    </dgm:pt>
    <dgm:pt modelId="{0092EECB-A716-418F-A63F-6B2E186FF8E9}" type="parTrans" cxnId="{CC9BB338-F76A-42E7-88AA-CF9D1C7AF7BF}">
      <dgm:prSet/>
      <dgm:spPr/>
      <dgm:t>
        <a:bodyPr/>
        <a:lstStyle/>
        <a:p>
          <a:endParaRPr lang="en-US"/>
        </a:p>
      </dgm:t>
    </dgm:pt>
    <dgm:pt modelId="{9F2C3456-9D6D-4453-9B6E-DC676A284CAC}" type="sibTrans" cxnId="{CC9BB338-F76A-42E7-88AA-CF9D1C7AF7BF}">
      <dgm:prSet/>
      <dgm:spPr/>
      <dgm:t>
        <a:bodyPr/>
        <a:lstStyle/>
        <a:p>
          <a:endParaRPr lang="en-US"/>
        </a:p>
      </dgm:t>
    </dgm:pt>
    <dgm:pt modelId="{4F04DFD8-0574-4170-95CB-A8D70DAE4D16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Creditors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:  Individuals or organizations to which the debtor owes money or that claim to be owed money by the debtor.</a:t>
          </a:r>
        </a:p>
      </dgm:t>
    </dgm:pt>
    <dgm:pt modelId="{47B8B89E-7B5F-4C68-92A7-ECF00A8209C8}" type="parTrans" cxnId="{AC1B88A7-DB99-4D47-8D1C-366813AFA0BE}">
      <dgm:prSet/>
      <dgm:spPr/>
      <dgm:t>
        <a:bodyPr/>
        <a:lstStyle/>
        <a:p>
          <a:endParaRPr lang="en-US"/>
        </a:p>
      </dgm:t>
    </dgm:pt>
    <dgm:pt modelId="{2F1123E8-1136-4178-9AE7-26AEC5E66F7C}" type="sibTrans" cxnId="{AC1B88A7-DB99-4D47-8D1C-366813AFA0BE}">
      <dgm:prSet/>
      <dgm:spPr/>
      <dgm:t>
        <a:bodyPr/>
        <a:lstStyle/>
        <a:p>
          <a:endParaRPr lang="en-US"/>
        </a:p>
      </dgm:t>
    </dgm:pt>
    <dgm:pt modelId="{01BB1DBC-BC44-4BDE-8AB5-59EBCC89C100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altLang="en-US" sz="1800" b="1" dirty="0">
              <a:latin typeface="Arial" panose="020B0604020202020204" pitchFamily="34" charset="0"/>
              <a:cs typeface="Arial" panose="020B0604020202020204" pitchFamily="34" charset="0"/>
            </a:rPr>
            <a:t>Trustee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:  Representative of the bankruptcy estate who exercises statutory powers, principally for the benefit of unsecured creditors.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altLang="en-US" sz="1500" i="1" dirty="0">
              <a:latin typeface="Arial" panose="020B0604020202020204" pitchFamily="34" charset="0"/>
              <a:cs typeface="Arial" panose="020B0604020202020204" pitchFamily="34" charset="0"/>
            </a:rPr>
            <a:t>Trustee is always appointed or elected in Chapters 7, 12, 13; sometimes in Chapter 11; never in Chapter 9.</a:t>
          </a:r>
          <a:endParaRPr lang="en-US" sz="15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53485-C481-4049-8568-52BCC2CF64D9}" type="parTrans" cxnId="{E69C897B-8EE5-4E1C-8F59-CD5728F7E8BC}">
      <dgm:prSet/>
      <dgm:spPr/>
      <dgm:t>
        <a:bodyPr/>
        <a:lstStyle/>
        <a:p>
          <a:endParaRPr lang="en-US"/>
        </a:p>
      </dgm:t>
    </dgm:pt>
    <dgm:pt modelId="{0636FC49-CA4A-4822-9897-45D7FD8AE46A}" type="sibTrans" cxnId="{E69C897B-8EE5-4E1C-8F59-CD5728F7E8BC}">
      <dgm:prSet/>
      <dgm:spPr/>
      <dgm:t>
        <a:bodyPr/>
        <a:lstStyle/>
        <a:p>
          <a:endParaRPr lang="en-US"/>
        </a:p>
      </dgm:t>
    </dgm:pt>
    <dgm:pt modelId="{865A81EC-5019-493B-B358-22CF84A07C51}" type="pres">
      <dgm:prSet presAssocID="{376D5036-E7D1-4E1C-AC38-A6DEC052415C}" presName="root" presStyleCnt="0">
        <dgm:presLayoutVars>
          <dgm:dir/>
          <dgm:resizeHandles val="exact"/>
        </dgm:presLayoutVars>
      </dgm:prSet>
      <dgm:spPr/>
    </dgm:pt>
    <dgm:pt modelId="{5C259A4F-2D7C-4862-88A9-40661FE9AF12}" type="pres">
      <dgm:prSet presAssocID="{376D5036-E7D1-4E1C-AC38-A6DEC052415C}" presName="container" presStyleCnt="0">
        <dgm:presLayoutVars>
          <dgm:dir/>
          <dgm:resizeHandles val="exact"/>
        </dgm:presLayoutVars>
      </dgm:prSet>
      <dgm:spPr/>
    </dgm:pt>
    <dgm:pt modelId="{D5406B21-A7B8-4D25-9ED2-41312511EA67}" type="pres">
      <dgm:prSet presAssocID="{5D8FBBAB-6780-4C50-B03C-64F871429150}" presName="compNode" presStyleCnt="0"/>
      <dgm:spPr/>
    </dgm:pt>
    <dgm:pt modelId="{F4C32EE3-6764-4CFA-9072-9D18094F6DD8}" type="pres">
      <dgm:prSet presAssocID="{5D8FBBAB-6780-4C50-B03C-64F871429150}" presName="iconBgRect" presStyleLbl="bgShp" presStyleIdx="0" presStyleCnt="4"/>
      <dgm:spPr/>
    </dgm:pt>
    <dgm:pt modelId="{3069349E-E30F-45C5-B90A-015108A7E3CC}" type="pres">
      <dgm:prSet presAssocID="{5D8FBBAB-6780-4C50-B03C-64F871429150}" presName="iconRect" presStyleLbl="node1" presStyleIdx="0" presStyleCnt="4"/>
      <dgm:spPr>
        <a:blipFill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85BEEAE-5C00-4570-B7BF-6CFF2E96BED3}" type="pres">
      <dgm:prSet presAssocID="{5D8FBBAB-6780-4C50-B03C-64F871429150}" presName="spaceRect" presStyleCnt="0"/>
      <dgm:spPr/>
    </dgm:pt>
    <dgm:pt modelId="{3196DFBA-5E68-4515-BC52-AAB8D97576EE}" type="pres">
      <dgm:prSet presAssocID="{5D8FBBAB-6780-4C50-B03C-64F871429150}" presName="textRect" presStyleLbl="revTx" presStyleIdx="0" presStyleCnt="4">
        <dgm:presLayoutVars>
          <dgm:chMax val="1"/>
          <dgm:chPref val="1"/>
        </dgm:presLayoutVars>
      </dgm:prSet>
      <dgm:spPr/>
    </dgm:pt>
    <dgm:pt modelId="{2E8A118B-015A-4DB2-AE89-6AFFEF2855DD}" type="pres">
      <dgm:prSet presAssocID="{1CC9B4EE-BBEC-4FE8-B353-16410564A762}" presName="sibTrans" presStyleLbl="sibTrans2D1" presStyleIdx="0" presStyleCnt="0"/>
      <dgm:spPr/>
    </dgm:pt>
    <dgm:pt modelId="{75757E3E-C2DA-474C-A075-DC0BA854A3E0}" type="pres">
      <dgm:prSet presAssocID="{4224AAB0-5E28-439F-91FC-A507F6D3D465}" presName="compNode" presStyleCnt="0"/>
      <dgm:spPr/>
    </dgm:pt>
    <dgm:pt modelId="{205A7D10-1375-42BA-88C9-B60E7E41E5AA}" type="pres">
      <dgm:prSet presAssocID="{4224AAB0-5E28-439F-91FC-A507F6D3D465}" presName="iconBgRect" presStyleLbl="bgShp" presStyleIdx="1" presStyleCnt="4"/>
      <dgm:spPr/>
    </dgm:pt>
    <dgm:pt modelId="{1430AC18-F701-4E5E-967B-4CF21A427126}" type="pres">
      <dgm:prSet presAssocID="{4224AAB0-5E28-439F-91FC-A507F6D3D465}" presName="iconRect" presStyleLbl="node1" presStyleIdx="1" presStyleCnt="4"/>
      <dgm:spPr>
        <a:blipFill>
          <a:blip xmlns:r="http://schemas.openxmlformats.org/officeDocument/2006/relationships" r:embed="rId3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995A1741-9CE6-47A8-94CB-DFFC86481141}" type="pres">
      <dgm:prSet presAssocID="{4224AAB0-5E28-439F-91FC-A507F6D3D465}" presName="spaceRect" presStyleCnt="0"/>
      <dgm:spPr/>
    </dgm:pt>
    <dgm:pt modelId="{3AD5DD69-134E-46C6-A2FF-F7783CDF80F4}" type="pres">
      <dgm:prSet presAssocID="{4224AAB0-5E28-439F-91FC-A507F6D3D465}" presName="textRect" presStyleLbl="revTx" presStyleIdx="1" presStyleCnt="4">
        <dgm:presLayoutVars>
          <dgm:chMax val="1"/>
          <dgm:chPref val="1"/>
        </dgm:presLayoutVars>
      </dgm:prSet>
      <dgm:spPr/>
    </dgm:pt>
    <dgm:pt modelId="{D7BDDB69-C21F-4271-952B-AB95B13F049D}" type="pres">
      <dgm:prSet presAssocID="{9F2C3456-9D6D-4453-9B6E-DC676A284CAC}" presName="sibTrans" presStyleLbl="sibTrans2D1" presStyleIdx="0" presStyleCnt="0"/>
      <dgm:spPr/>
    </dgm:pt>
    <dgm:pt modelId="{12E9C968-3AE3-46D9-B59B-F5FA1DB643AB}" type="pres">
      <dgm:prSet presAssocID="{4F04DFD8-0574-4170-95CB-A8D70DAE4D16}" presName="compNode" presStyleCnt="0"/>
      <dgm:spPr/>
    </dgm:pt>
    <dgm:pt modelId="{65E7D345-0E3A-4FCF-B16F-A5987519A43D}" type="pres">
      <dgm:prSet presAssocID="{4F04DFD8-0574-4170-95CB-A8D70DAE4D16}" presName="iconBgRect" presStyleLbl="bgShp" presStyleIdx="2" presStyleCnt="4"/>
      <dgm:spPr/>
    </dgm:pt>
    <dgm:pt modelId="{F20D0CA3-CEE9-4A82-B237-3015EC6230E7}" type="pres">
      <dgm:prSet presAssocID="{4F04DFD8-0574-4170-95CB-A8D70DAE4D16}" presName="iconRect" presStyleLbl="node1" presStyleIdx="2" presStyleCnt="4"/>
      <dgm:spPr>
        <a:blipFill>
          <a:blip xmlns:r="http://schemas.openxmlformats.org/officeDocument/2006/relationships" r:embed="rId5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BC8C913-66BC-4CE8-A212-0A8720337616}" type="pres">
      <dgm:prSet presAssocID="{4F04DFD8-0574-4170-95CB-A8D70DAE4D16}" presName="spaceRect" presStyleCnt="0"/>
      <dgm:spPr/>
    </dgm:pt>
    <dgm:pt modelId="{C521DB17-5E7D-4C25-B48B-F1284E1C6BBA}" type="pres">
      <dgm:prSet presAssocID="{4F04DFD8-0574-4170-95CB-A8D70DAE4D16}" presName="textRect" presStyleLbl="revTx" presStyleIdx="2" presStyleCnt="4">
        <dgm:presLayoutVars>
          <dgm:chMax val="1"/>
          <dgm:chPref val="1"/>
        </dgm:presLayoutVars>
      </dgm:prSet>
      <dgm:spPr/>
    </dgm:pt>
    <dgm:pt modelId="{3D6FB09D-B3B2-4433-B806-4D2472449A17}" type="pres">
      <dgm:prSet presAssocID="{2F1123E8-1136-4178-9AE7-26AEC5E66F7C}" presName="sibTrans" presStyleLbl="sibTrans2D1" presStyleIdx="0" presStyleCnt="0"/>
      <dgm:spPr/>
    </dgm:pt>
    <dgm:pt modelId="{8BAC3873-31FD-4DE3-BFE8-91D07A55E008}" type="pres">
      <dgm:prSet presAssocID="{01BB1DBC-BC44-4BDE-8AB5-59EBCC89C100}" presName="compNode" presStyleCnt="0"/>
      <dgm:spPr/>
    </dgm:pt>
    <dgm:pt modelId="{41E7B948-04A2-4DA9-9E84-6D39A5254992}" type="pres">
      <dgm:prSet presAssocID="{01BB1DBC-BC44-4BDE-8AB5-59EBCC89C100}" presName="iconBgRect" presStyleLbl="bgShp" presStyleIdx="3" presStyleCnt="4"/>
      <dgm:spPr/>
    </dgm:pt>
    <dgm:pt modelId="{BA2BF19F-5A98-4271-9621-37235261C012}" type="pres">
      <dgm:prSet presAssocID="{01BB1DBC-BC44-4BDE-8AB5-59EBCC89C100}" presName="iconRect" presStyleLbl="node1" presStyleIdx="3" presStyleCnt="4"/>
      <dgm:spPr>
        <a:blipFill>
          <a:blip xmlns:r="http://schemas.openxmlformats.org/officeDocument/2006/relationships" r:embed="rId7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F524BEC-8680-445F-B90A-BD9DE84B4544}" type="pres">
      <dgm:prSet presAssocID="{01BB1DBC-BC44-4BDE-8AB5-59EBCC89C100}" presName="spaceRect" presStyleCnt="0"/>
      <dgm:spPr/>
    </dgm:pt>
    <dgm:pt modelId="{0E04BC63-FE08-4C3B-B7E9-B73EB4EE9D82}" type="pres">
      <dgm:prSet presAssocID="{01BB1DBC-BC44-4BDE-8AB5-59EBCC89C100}" presName="textRect" presStyleLbl="revTx" presStyleIdx="3" presStyleCnt="4" custLinFactNeighborY="17436">
        <dgm:presLayoutVars>
          <dgm:chMax val="1"/>
          <dgm:chPref val="1"/>
        </dgm:presLayoutVars>
      </dgm:prSet>
      <dgm:spPr/>
    </dgm:pt>
  </dgm:ptLst>
  <dgm:cxnLst>
    <dgm:cxn modelId="{07F35937-2D48-423F-A19D-FB856A0647A3}" type="presOf" srcId="{376D5036-E7D1-4E1C-AC38-A6DEC052415C}" destId="{865A81EC-5019-493B-B358-22CF84A07C51}" srcOrd="0" destOrd="0" presId="urn:microsoft.com/office/officeart/2018/2/layout/IconCircleList"/>
    <dgm:cxn modelId="{CC9BB338-F76A-42E7-88AA-CF9D1C7AF7BF}" srcId="{376D5036-E7D1-4E1C-AC38-A6DEC052415C}" destId="{4224AAB0-5E28-439F-91FC-A507F6D3D465}" srcOrd="1" destOrd="0" parTransId="{0092EECB-A716-418F-A63F-6B2E186FF8E9}" sibTransId="{9F2C3456-9D6D-4453-9B6E-DC676A284CAC}"/>
    <dgm:cxn modelId="{0ECC6269-62F5-4732-AAEE-CD7496B8426F}" type="presOf" srcId="{5D8FBBAB-6780-4C50-B03C-64F871429150}" destId="{3196DFBA-5E68-4515-BC52-AAB8D97576EE}" srcOrd="0" destOrd="0" presId="urn:microsoft.com/office/officeart/2018/2/layout/IconCircleList"/>
    <dgm:cxn modelId="{E505DD6F-7A69-4C72-8ECA-27DC8D596D63}" type="presOf" srcId="{4224AAB0-5E28-439F-91FC-A507F6D3D465}" destId="{3AD5DD69-134E-46C6-A2FF-F7783CDF80F4}" srcOrd="0" destOrd="0" presId="urn:microsoft.com/office/officeart/2018/2/layout/IconCircleList"/>
    <dgm:cxn modelId="{86C68873-53CF-47A2-AA07-F4BA4660CDD6}" type="presOf" srcId="{2F1123E8-1136-4178-9AE7-26AEC5E66F7C}" destId="{3D6FB09D-B3B2-4433-B806-4D2472449A17}" srcOrd="0" destOrd="0" presId="urn:microsoft.com/office/officeart/2018/2/layout/IconCircleList"/>
    <dgm:cxn modelId="{E69C897B-8EE5-4E1C-8F59-CD5728F7E8BC}" srcId="{376D5036-E7D1-4E1C-AC38-A6DEC052415C}" destId="{01BB1DBC-BC44-4BDE-8AB5-59EBCC89C100}" srcOrd="3" destOrd="0" parTransId="{33753485-C481-4049-8568-52BCC2CF64D9}" sibTransId="{0636FC49-CA4A-4822-9897-45D7FD8AE46A}"/>
    <dgm:cxn modelId="{D66F3E8E-2401-483E-BAD1-41F93C5A5EC3}" type="presOf" srcId="{4F04DFD8-0574-4170-95CB-A8D70DAE4D16}" destId="{C521DB17-5E7D-4C25-B48B-F1284E1C6BBA}" srcOrd="0" destOrd="0" presId="urn:microsoft.com/office/officeart/2018/2/layout/IconCircleList"/>
    <dgm:cxn modelId="{AC1B88A7-DB99-4D47-8D1C-366813AFA0BE}" srcId="{376D5036-E7D1-4E1C-AC38-A6DEC052415C}" destId="{4F04DFD8-0574-4170-95CB-A8D70DAE4D16}" srcOrd="2" destOrd="0" parTransId="{47B8B89E-7B5F-4C68-92A7-ECF00A8209C8}" sibTransId="{2F1123E8-1136-4178-9AE7-26AEC5E66F7C}"/>
    <dgm:cxn modelId="{ABFF8CA7-E0D6-4907-B364-0A9DDCB5041C}" srcId="{376D5036-E7D1-4E1C-AC38-A6DEC052415C}" destId="{5D8FBBAB-6780-4C50-B03C-64F871429150}" srcOrd="0" destOrd="0" parTransId="{E44622D9-9922-48FD-8F07-38829F335C0C}" sibTransId="{1CC9B4EE-BBEC-4FE8-B353-16410564A762}"/>
    <dgm:cxn modelId="{89A515D4-03B8-48B9-84B3-0B8EED904B76}" type="presOf" srcId="{9F2C3456-9D6D-4453-9B6E-DC676A284CAC}" destId="{D7BDDB69-C21F-4271-952B-AB95B13F049D}" srcOrd="0" destOrd="0" presId="urn:microsoft.com/office/officeart/2018/2/layout/IconCircleList"/>
    <dgm:cxn modelId="{9230F6D7-A286-4B12-9914-1F5271215002}" type="presOf" srcId="{1CC9B4EE-BBEC-4FE8-B353-16410564A762}" destId="{2E8A118B-015A-4DB2-AE89-6AFFEF2855DD}" srcOrd="0" destOrd="0" presId="urn:microsoft.com/office/officeart/2018/2/layout/IconCircleList"/>
    <dgm:cxn modelId="{5CAFADF8-D5A7-411E-BCC3-8A7EF5EF870A}" type="presOf" srcId="{01BB1DBC-BC44-4BDE-8AB5-59EBCC89C100}" destId="{0E04BC63-FE08-4C3B-B7E9-B73EB4EE9D82}" srcOrd="0" destOrd="0" presId="urn:microsoft.com/office/officeart/2018/2/layout/IconCircleList"/>
    <dgm:cxn modelId="{903E2044-16C4-46E5-B4ED-267BFF1C789C}" type="presParOf" srcId="{865A81EC-5019-493B-B358-22CF84A07C51}" destId="{5C259A4F-2D7C-4862-88A9-40661FE9AF12}" srcOrd="0" destOrd="0" presId="urn:microsoft.com/office/officeart/2018/2/layout/IconCircleList"/>
    <dgm:cxn modelId="{C8F3C711-1637-4A62-A35C-406A260F9617}" type="presParOf" srcId="{5C259A4F-2D7C-4862-88A9-40661FE9AF12}" destId="{D5406B21-A7B8-4D25-9ED2-41312511EA67}" srcOrd="0" destOrd="0" presId="urn:microsoft.com/office/officeart/2018/2/layout/IconCircleList"/>
    <dgm:cxn modelId="{286EF3A5-323A-4399-A6B0-50BF712F425F}" type="presParOf" srcId="{D5406B21-A7B8-4D25-9ED2-41312511EA67}" destId="{F4C32EE3-6764-4CFA-9072-9D18094F6DD8}" srcOrd="0" destOrd="0" presId="urn:microsoft.com/office/officeart/2018/2/layout/IconCircleList"/>
    <dgm:cxn modelId="{CB24810F-CF41-40E6-8786-41B5C33DF374}" type="presParOf" srcId="{D5406B21-A7B8-4D25-9ED2-41312511EA67}" destId="{3069349E-E30F-45C5-B90A-015108A7E3CC}" srcOrd="1" destOrd="0" presId="urn:microsoft.com/office/officeart/2018/2/layout/IconCircleList"/>
    <dgm:cxn modelId="{C45435D3-9E5A-4AA7-B7F5-9A01386C2DEA}" type="presParOf" srcId="{D5406B21-A7B8-4D25-9ED2-41312511EA67}" destId="{B85BEEAE-5C00-4570-B7BF-6CFF2E96BED3}" srcOrd="2" destOrd="0" presId="urn:microsoft.com/office/officeart/2018/2/layout/IconCircleList"/>
    <dgm:cxn modelId="{91B5AD73-7F46-4321-8F9A-34D363E7B791}" type="presParOf" srcId="{D5406B21-A7B8-4D25-9ED2-41312511EA67}" destId="{3196DFBA-5E68-4515-BC52-AAB8D97576EE}" srcOrd="3" destOrd="0" presId="urn:microsoft.com/office/officeart/2018/2/layout/IconCircleList"/>
    <dgm:cxn modelId="{DF442BE4-EEAF-4428-92A7-BEF78CA230B1}" type="presParOf" srcId="{5C259A4F-2D7C-4862-88A9-40661FE9AF12}" destId="{2E8A118B-015A-4DB2-AE89-6AFFEF2855DD}" srcOrd="1" destOrd="0" presId="urn:microsoft.com/office/officeart/2018/2/layout/IconCircleList"/>
    <dgm:cxn modelId="{7B789507-78F5-46C1-A8B6-2A447F776417}" type="presParOf" srcId="{5C259A4F-2D7C-4862-88A9-40661FE9AF12}" destId="{75757E3E-C2DA-474C-A075-DC0BA854A3E0}" srcOrd="2" destOrd="0" presId="urn:microsoft.com/office/officeart/2018/2/layout/IconCircleList"/>
    <dgm:cxn modelId="{62F71C8A-FC3D-4384-BE9F-450CDBDA863F}" type="presParOf" srcId="{75757E3E-C2DA-474C-A075-DC0BA854A3E0}" destId="{205A7D10-1375-42BA-88C9-B60E7E41E5AA}" srcOrd="0" destOrd="0" presId="urn:microsoft.com/office/officeart/2018/2/layout/IconCircleList"/>
    <dgm:cxn modelId="{137D5E8B-EB15-46D8-A6D5-66C9A2C1BD59}" type="presParOf" srcId="{75757E3E-C2DA-474C-A075-DC0BA854A3E0}" destId="{1430AC18-F701-4E5E-967B-4CF21A427126}" srcOrd="1" destOrd="0" presId="urn:microsoft.com/office/officeart/2018/2/layout/IconCircleList"/>
    <dgm:cxn modelId="{0B49DCDF-43A6-4C38-9C1E-6B28A6FFE040}" type="presParOf" srcId="{75757E3E-C2DA-474C-A075-DC0BA854A3E0}" destId="{995A1741-9CE6-47A8-94CB-DFFC86481141}" srcOrd="2" destOrd="0" presId="urn:microsoft.com/office/officeart/2018/2/layout/IconCircleList"/>
    <dgm:cxn modelId="{00D0217B-F3B8-4B28-942A-A4773CD92D73}" type="presParOf" srcId="{75757E3E-C2DA-474C-A075-DC0BA854A3E0}" destId="{3AD5DD69-134E-46C6-A2FF-F7783CDF80F4}" srcOrd="3" destOrd="0" presId="urn:microsoft.com/office/officeart/2018/2/layout/IconCircleList"/>
    <dgm:cxn modelId="{7AC067B2-5D04-4177-8A06-57F2FE25A32C}" type="presParOf" srcId="{5C259A4F-2D7C-4862-88A9-40661FE9AF12}" destId="{D7BDDB69-C21F-4271-952B-AB95B13F049D}" srcOrd="3" destOrd="0" presId="urn:microsoft.com/office/officeart/2018/2/layout/IconCircleList"/>
    <dgm:cxn modelId="{3B3FD45C-6CF7-4463-9519-963B9293E4D2}" type="presParOf" srcId="{5C259A4F-2D7C-4862-88A9-40661FE9AF12}" destId="{12E9C968-3AE3-46D9-B59B-F5FA1DB643AB}" srcOrd="4" destOrd="0" presId="urn:microsoft.com/office/officeart/2018/2/layout/IconCircleList"/>
    <dgm:cxn modelId="{578AA791-7CC0-43C5-8FA6-BF31A37479AB}" type="presParOf" srcId="{12E9C968-3AE3-46D9-B59B-F5FA1DB643AB}" destId="{65E7D345-0E3A-4FCF-B16F-A5987519A43D}" srcOrd="0" destOrd="0" presId="urn:microsoft.com/office/officeart/2018/2/layout/IconCircleList"/>
    <dgm:cxn modelId="{5A5FDA5F-DC55-440F-B577-125D2EB653B0}" type="presParOf" srcId="{12E9C968-3AE3-46D9-B59B-F5FA1DB643AB}" destId="{F20D0CA3-CEE9-4A82-B237-3015EC6230E7}" srcOrd="1" destOrd="0" presId="urn:microsoft.com/office/officeart/2018/2/layout/IconCircleList"/>
    <dgm:cxn modelId="{22A56E95-63AF-4048-9DC7-FCDA175DA6E7}" type="presParOf" srcId="{12E9C968-3AE3-46D9-B59B-F5FA1DB643AB}" destId="{EBC8C913-66BC-4CE8-A212-0A8720337616}" srcOrd="2" destOrd="0" presId="urn:microsoft.com/office/officeart/2018/2/layout/IconCircleList"/>
    <dgm:cxn modelId="{2E3B8AAD-97D8-42C8-9BB1-B35A28909D3A}" type="presParOf" srcId="{12E9C968-3AE3-46D9-B59B-F5FA1DB643AB}" destId="{C521DB17-5E7D-4C25-B48B-F1284E1C6BBA}" srcOrd="3" destOrd="0" presId="urn:microsoft.com/office/officeart/2018/2/layout/IconCircleList"/>
    <dgm:cxn modelId="{9E79803D-8D88-45DA-BC69-5C3A58C2F43B}" type="presParOf" srcId="{5C259A4F-2D7C-4862-88A9-40661FE9AF12}" destId="{3D6FB09D-B3B2-4433-B806-4D2472449A17}" srcOrd="5" destOrd="0" presId="urn:microsoft.com/office/officeart/2018/2/layout/IconCircleList"/>
    <dgm:cxn modelId="{56F77DEA-5278-45A6-90B4-5BC8C384B1B4}" type="presParOf" srcId="{5C259A4F-2D7C-4862-88A9-40661FE9AF12}" destId="{8BAC3873-31FD-4DE3-BFE8-91D07A55E008}" srcOrd="6" destOrd="0" presId="urn:microsoft.com/office/officeart/2018/2/layout/IconCircleList"/>
    <dgm:cxn modelId="{50D4A84E-45AC-4E59-957D-E683E715757A}" type="presParOf" srcId="{8BAC3873-31FD-4DE3-BFE8-91D07A55E008}" destId="{41E7B948-04A2-4DA9-9E84-6D39A5254992}" srcOrd="0" destOrd="0" presId="urn:microsoft.com/office/officeart/2018/2/layout/IconCircleList"/>
    <dgm:cxn modelId="{921CE3AE-D30D-4D19-8C07-3705516FEAE2}" type="presParOf" srcId="{8BAC3873-31FD-4DE3-BFE8-91D07A55E008}" destId="{BA2BF19F-5A98-4271-9621-37235261C012}" srcOrd="1" destOrd="0" presId="urn:microsoft.com/office/officeart/2018/2/layout/IconCircleList"/>
    <dgm:cxn modelId="{5ACA2E4F-7422-44B4-AADE-D493F5268F1A}" type="presParOf" srcId="{8BAC3873-31FD-4DE3-BFE8-91D07A55E008}" destId="{BF524BEC-8680-445F-B90A-BD9DE84B4544}" srcOrd="2" destOrd="0" presId="urn:microsoft.com/office/officeart/2018/2/layout/IconCircleList"/>
    <dgm:cxn modelId="{D1B97913-1ED3-45F9-BF74-F61044E70B5F}" type="presParOf" srcId="{8BAC3873-31FD-4DE3-BFE8-91D07A55E008}" destId="{0E04BC63-FE08-4C3B-B7E9-B73EB4EE9D82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D5036-E7D1-4E1C-AC38-A6DEC052415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224AAB0-5E28-439F-91FC-A507F6D3D4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Creditors’ Committee</a:t>
          </a:r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:  A committee of creditors appointed by the U.S. Trustee in Chapter 11 cases and ordinarily consisting of unsecured creditors holding the largest unsecured claims against the debtor; consults with “debtor-in-possession” on administration of the case; investigates the debtor’s conduct and operation of the business; participates in formulating a plan of reorganization. </a:t>
          </a:r>
        </a:p>
        <a:p>
          <a:pPr>
            <a:lnSpc>
              <a:spcPct val="100000"/>
            </a:lnSpc>
          </a:pPr>
          <a:endParaRPr lang="en-US" sz="21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Creditors’ committees may also be formed for other claimant groups such as secured creditors, bondholders, and retirees.</a:t>
          </a:r>
        </a:p>
        <a:p>
          <a:pPr>
            <a:lnSpc>
              <a:spcPct val="100000"/>
            </a:lnSpc>
          </a:pPr>
          <a:endParaRPr lang="en-US" sz="1600" dirty="0"/>
        </a:p>
        <a:p>
          <a:pPr>
            <a:lnSpc>
              <a:spcPct val="100000"/>
            </a:lnSpc>
          </a:pPr>
          <a:endParaRPr lang="en-US" sz="1600" dirty="0"/>
        </a:p>
      </dgm:t>
    </dgm:pt>
    <dgm:pt modelId="{0092EECB-A716-418F-A63F-6B2E186FF8E9}" type="parTrans" cxnId="{CC9BB338-F76A-42E7-88AA-CF9D1C7AF7BF}">
      <dgm:prSet/>
      <dgm:spPr/>
      <dgm:t>
        <a:bodyPr/>
        <a:lstStyle/>
        <a:p>
          <a:endParaRPr lang="en-US"/>
        </a:p>
      </dgm:t>
    </dgm:pt>
    <dgm:pt modelId="{9F2C3456-9D6D-4453-9B6E-DC676A284CAC}" type="sibTrans" cxnId="{CC9BB338-F76A-42E7-88AA-CF9D1C7AF7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5A81EC-5019-493B-B358-22CF84A07C51}" type="pres">
      <dgm:prSet presAssocID="{376D5036-E7D1-4E1C-AC38-A6DEC052415C}" presName="root" presStyleCnt="0">
        <dgm:presLayoutVars>
          <dgm:dir/>
          <dgm:resizeHandles val="exact"/>
        </dgm:presLayoutVars>
      </dgm:prSet>
      <dgm:spPr/>
    </dgm:pt>
    <dgm:pt modelId="{5C259A4F-2D7C-4862-88A9-40661FE9AF12}" type="pres">
      <dgm:prSet presAssocID="{376D5036-E7D1-4E1C-AC38-A6DEC052415C}" presName="container" presStyleCnt="0">
        <dgm:presLayoutVars>
          <dgm:dir/>
          <dgm:resizeHandles val="exact"/>
        </dgm:presLayoutVars>
      </dgm:prSet>
      <dgm:spPr/>
    </dgm:pt>
    <dgm:pt modelId="{75757E3E-C2DA-474C-A075-DC0BA854A3E0}" type="pres">
      <dgm:prSet presAssocID="{4224AAB0-5E28-439F-91FC-A507F6D3D465}" presName="compNode" presStyleCnt="0"/>
      <dgm:spPr/>
    </dgm:pt>
    <dgm:pt modelId="{205A7D10-1375-42BA-88C9-B60E7E41E5AA}" type="pres">
      <dgm:prSet presAssocID="{4224AAB0-5E28-439F-91FC-A507F6D3D465}" presName="iconBgRect" presStyleLbl="bgShp" presStyleIdx="0" presStyleCnt="1" custLinFactNeighborX="3556" custLinFactNeighborY="-24393"/>
      <dgm:spPr/>
    </dgm:pt>
    <dgm:pt modelId="{1430AC18-F701-4E5E-967B-4CF21A427126}" type="pres">
      <dgm:prSet presAssocID="{4224AAB0-5E28-439F-91FC-A507F6D3D465}" presName="iconRect" presStyleLbl="node1" presStyleIdx="0" presStyleCnt="1" custLinFactNeighborX="6131" custLinFactNeighborY="-4378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men"/>
        </a:ext>
      </dgm:extLst>
    </dgm:pt>
    <dgm:pt modelId="{995A1741-9CE6-47A8-94CB-DFFC86481141}" type="pres">
      <dgm:prSet presAssocID="{4224AAB0-5E28-439F-91FC-A507F6D3D465}" presName="spaceRect" presStyleCnt="0"/>
      <dgm:spPr/>
    </dgm:pt>
    <dgm:pt modelId="{3AD5DD69-134E-46C6-A2FF-F7783CDF80F4}" type="pres">
      <dgm:prSet presAssocID="{4224AAB0-5E28-439F-91FC-A507F6D3D465}" presName="textRect" presStyleLbl="revTx" presStyleIdx="0" presStyleCnt="1" custLinFactNeighborX="-2387" custLinFactNeighborY="-5612">
        <dgm:presLayoutVars>
          <dgm:chMax val="1"/>
          <dgm:chPref val="1"/>
        </dgm:presLayoutVars>
      </dgm:prSet>
      <dgm:spPr/>
    </dgm:pt>
  </dgm:ptLst>
  <dgm:cxnLst>
    <dgm:cxn modelId="{66C57616-719E-4CB5-B2AA-18A9281E7AF5}" type="presOf" srcId="{376D5036-E7D1-4E1C-AC38-A6DEC052415C}" destId="{865A81EC-5019-493B-B358-22CF84A07C51}" srcOrd="0" destOrd="0" presId="urn:microsoft.com/office/officeart/2018/2/layout/IconCircleList"/>
    <dgm:cxn modelId="{CC9BB338-F76A-42E7-88AA-CF9D1C7AF7BF}" srcId="{376D5036-E7D1-4E1C-AC38-A6DEC052415C}" destId="{4224AAB0-5E28-439F-91FC-A507F6D3D465}" srcOrd="0" destOrd="0" parTransId="{0092EECB-A716-418F-A63F-6B2E186FF8E9}" sibTransId="{9F2C3456-9D6D-4453-9B6E-DC676A284CAC}"/>
    <dgm:cxn modelId="{21A70EBB-50EB-4797-8CB8-F634681C657C}" type="presOf" srcId="{4224AAB0-5E28-439F-91FC-A507F6D3D465}" destId="{3AD5DD69-134E-46C6-A2FF-F7783CDF80F4}" srcOrd="0" destOrd="0" presId="urn:microsoft.com/office/officeart/2018/2/layout/IconCircleList"/>
    <dgm:cxn modelId="{F20D3FB0-8755-480C-8B29-8F8BA621D44E}" type="presParOf" srcId="{865A81EC-5019-493B-B358-22CF84A07C51}" destId="{5C259A4F-2D7C-4862-88A9-40661FE9AF12}" srcOrd="0" destOrd="0" presId="urn:microsoft.com/office/officeart/2018/2/layout/IconCircleList"/>
    <dgm:cxn modelId="{E0310B61-E186-4DB8-9106-D07FD218B114}" type="presParOf" srcId="{5C259A4F-2D7C-4862-88A9-40661FE9AF12}" destId="{75757E3E-C2DA-474C-A075-DC0BA854A3E0}" srcOrd="0" destOrd="0" presId="urn:microsoft.com/office/officeart/2018/2/layout/IconCircleList"/>
    <dgm:cxn modelId="{798B2D68-2764-4854-BCC3-3DCBFB00E973}" type="presParOf" srcId="{75757E3E-C2DA-474C-A075-DC0BA854A3E0}" destId="{205A7D10-1375-42BA-88C9-B60E7E41E5AA}" srcOrd="0" destOrd="0" presId="urn:microsoft.com/office/officeart/2018/2/layout/IconCircleList"/>
    <dgm:cxn modelId="{2960DE67-8E25-4065-9A44-33CC42C7DA49}" type="presParOf" srcId="{75757E3E-C2DA-474C-A075-DC0BA854A3E0}" destId="{1430AC18-F701-4E5E-967B-4CF21A427126}" srcOrd="1" destOrd="0" presId="urn:microsoft.com/office/officeart/2018/2/layout/IconCircleList"/>
    <dgm:cxn modelId="{461107D5-4A9A-481F-8B91-45AE2583BC20}" type="presParOf" srcId="{75757E3E-C2DA-474C-A075-DC0BA854A3E0}" destId="{995A1741-9CE6-47A8-94CB-DFFC86481141}" srcOrd="2" destOrd="0" presId="urn:microsoft.com/office/officeart/2018/2/layout/IconCircleList"/>
    <dgm:cxn modelId="{3D1F5428-703F-4D65-BFE0-21666686695C}" type="presParOf" srcId="{75757E3E-C2DA-474C-A075-DC0BA854A3E0}" destId="{3AD5DD69-134E-46C6-A2FF-F7783CDF80F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C299C-FF02-4036-82C0-1FC535CF54F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8873560-DF40-4339-91E8-176B13B4305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Petition, schedules, and statement 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of financial affairs filed</a:t>
          </a:r>
        </a:p>
      </dgm:t>
    </dgm:pt>
    <dgm:pt modelId="{2D06F1B9-CFFC-425F-A6E1-DCD1292E79A3}" type="parTrans" cxnId="{90CA1426-8F93-409C-97F8-002F5128A6F7}">
      <dgm:prSet/>
      <dgm:spPr/>
      <dgm:t>
        <a:bodyPr/>
        <a:lstStyle/>
        <a:p>
          <a:endParaRPr lang="en-US"/>
        </a:p>
      </dgm:t>
    </dgm:pt>
    <dgm:pt modelId="{4EF94279-E3EC-4120-AA1A-272B6BAB662B}" type="sibTrans" cxnId="{90CA1426-8F93-409C-97F8-002F5128A6F7}">
      <dgm:prSet/>
      <dgm:spPr/>
      <dgm:t>
        <a:bodyPr/>
        <a:lstStyle/>
        <a:p>
          <a:endParaRPr lang="en-US"/>
        </a:p>
      </dgm:t>
    </dgm:pt>
    <dgm:pt modelId="{FC703F4D-708F-4BB9-A136-435C478E75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inception of automatic stay</a:t>
          </a:r>
        </a:p>
      </dgm:t>
    </dgm:pt>
    <dgm:pt modelId="{DA1372B7-31DF-4FCF-B653-A9E0C4B05326}" type="parTrans" cxnId="{80FAB3DD-2E0F-42BF-AABD-1269624D288A}">
      <dgm:prSet/>
      <dgm:spPr/>
      <dgm:t>
        <a:bodyPr/>
        <a:lstStyle/>
        <a:p>
          <a:endParaRPr lang="en-US"/>
        </a:p>
      </dgm:t>
    </dgm:pt>
    <dgm:pt modelId="{2291FC53-E45B-4494-BF07-0714A53F4717}" type="sibTrans" cxnId="{80FAB3DD-2E0F-42BF-AABD-1269624D288A}">
      <dgm:prSet/>
      <dgm:spPr/>
      <dgm:t>
        <a:bodyPr/>
        <a:lstStyle/>
        <a:p>
          <a:endParaRPr lang="en-US"/>
        </a:p>
      </dgm:t>
    </dgm:pt>
    <dgm:pt modelId="{3304CB66-B5C1-4F38-8989-39F3254EB7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creation of the “estate”</a:t>
          </a:r>
        </a:p>
      </dgm:t>
    </dgm:pt>
    <dgm:pt modelId="{3F43AF70-8C39-4724-931C-59532D8806CC}" type="parTrans" cxnId="{317EF9EF-D70A-4020-BE45-63945F40FF00}">
      <dgm:prSet/>
      <dgm:spPr/>
      <dgm:t>
        <a:bodyPr/>
        <a:lstStyle/>
        <a:p>
          <a:endParaRPr lang="en-US"/>
        </a:p>
      </dgm:t>
    </dgm:pt>
    <dgm:pt modelId="{173E7989-B704-4B37-9C32-AA62E54989D7}" type="sibTrans" cxnId="{317EF9EF-D70A-4020-BE45-63945F40FF00}">
      <dgm:prSet/>
      <dgm:spPr/>
      <dgm:t>
        <a:bodyPr/>
        <a:lstStyle/>
        <a:p>
          <a:endParaRPr lang="en-US"/>
        </a:p>
      </dgm:t>
    </dgm:pt>
    <dgm:pt modelId="{FCD5E095-2BD7-4BB2-8AA7-6E3306CD49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appointment of trustee</a:t>
          </a:r>
        </a:p>
      </dgm:t>
    </dgm:pt>
    <dgm:pt modelId="{0476C1FE-4137-422C-A21F-D4E903C0C4BE}" type="parTrans" cxnId="{FED8AF60-0E46-466C-B648-EC5C937FC9A8}">
      <dgm:prSet/>
      <dgm:spPr/>
      <dgm:t>
        <a:bodyPr/>
        <a:lstStyle/>
        <a:p>
          <a:endParaRPr lang="en-US"/>
        </a:p>
      </dgm:t>
    </dgm:pt>
    <dgm:pt modelId="{28B1E85A-4920-4CC2-8C68-795E26C3A72B}" type="sibTrans" cxnId="{FED8AF60-0E46-466C-B648-EC5C937FC9A8}">
      <dgm:prSet/>
      <dgm:spPr/>
      <dgm:t>
        <a:bodyPr/>
        <a:lstStyle/>
        <a:p>
          <a:endParaRPr lang="en-US"/>
        </a:p>
      </dgm:t>
    </dgm:pt>
    <dgm:pt modelId="{79D82E6C-66F7-4B7F-90E3-BD1952B645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notice to creditors of case commencement, meeting of creditors, and discharge and claims objections</a:t>
          </a:r>
        </a:p>
      </dgm:t>
    </dgm:pt>
    <dgm:pt modelId="{A8D1E641-11E6-4D53-8DC5-51E1CDB689EB}" type="parTrans" cxnId="{10DC678F-69B3-490E-AABD-FFEAD714EDD9}">
      <dgm:prSet/>
      <dgm:spPr/>
      <dgm:t>
        <a:bodyPr/>
        <a:lstStyle/>
        <a:p>
          <a:endParaRPr lang="en-US"/>
        </a:p>
      </dgm:t>
    </dgm:pt>
    <dgm:pt modelId="{B4E6042D-2A31-4DA4-8FE5-6C602E6F55C2}" type="sibTrans" cxnId="{10DC678F-69B3-490E-AABD-FFEAD714EDD9}">
      <dgm:prSet/>
      <dgm:spPr/>
      <dgm:t>
        <a:bodyPr/>
        <a:lstStyle/>
        <a:p>
          <a:endParaRPr lang="en-US"/>
        </a:p>
      </dgm:t>
    </dgm:pt>
    <dgm:pt modelId="{4AEB97FF-8E7B-4349-ACCA-5F4B3D038C23}">
      <dgm:prSet custT="1"/>
      <dgm:spPr/>
      <dgm:t>
        <a:bodyPr/>
        <a:lstStyle/>
        <a:p>
          <a:pPr>
            <a:defRPr b="1"/>
          </a:pPr>
          <a:r>
            <a:rPr lang="en-US" sz="2300" dirty="0">
              <a:latin typeface="Arial" panose="020B0604020202020204" pitchFamily="34" charset="0"/>
              <a:cs typeface="Arial" panose="020B0604020202020204" pitchFamily="34" charset="0"/>
            </a:rPr>
            <a:t>Meeting of creditors (“341 meeting”)</a:t>
          </a:r>
        </a:p>
      </dgm:t>
    </dgm:pt>
    <dgm:pt modelId="{C94FDDD9-9338-4097-9558-AB647AE8C6D9}" type="parTrans" cxnId="{605639B3-CDEC-496C-BFC7-36F2CECB1E4D}">
      <dgm:prSet/>
      <dgm:spPr/>
      <dgm:t>
        <a:bodyPr/>
        <a:lstStyle/>
        <a:p>
          <a:endParaRPr lang="en-US"/>
        </a:p>
      </dgm:t>
    </dgm:pt>
    <dgm:pt modelId="{407CCBBD-6979-4F5F-A058-09FACBBEE3E3}" type="sibTrans" cxnId="{605639B3-CDEC-496C-BFC7-36F2CECB1E4D}">
      <dgm:prSet/>
      <dgm:spPr/>
      <dgm:t>
        <a:bodyPr/>
        <a:lstStyle/>
        <a:p>
          <a:endParaRPr lang="en-US"/>
        </a:p>
      </dgm:t>
    </dgm:pt>
    <dgm:pt modelId="{51B32B87-4B68-4F39-9D12-4677F5C7E004}">
      <dgm:prSet custT="1"/>
      <dgm:spPr/>
      <dgm:t>
        <a:bodyPr/>
        <a:lstStyle/>
        <a:p>
          <a:pPr>
            <a:defRPr b="1"/>
          </a:pPr>
          <a:r>
            <a:rPr lang="en-US" sz="2300" dirty="0">
              <a:latin typeface="Arial" panose="020B0604020202020204" pitchFamily="34" charset="0"/>
              <a:cs typeface="Arial" panose="020B0604020202020204" pitchFamily="34" charset="0"/>
            </a:rPr>
            <a:t>Issuance of Discharge</a:t>
          </a:r>
        </a:p>
      </dgm:t>
    </dgm:pt>
    <dgm:pt modelId="{22F569B1-082B-48EE-A474-052C90A9E37A}" type="parTrans" cxnId="{F0396A11-AEE0-4769-A1FF-5CF1DB5A4788}">
      <dgm:prSet/>
      <dgm:spPr/>
      <dgm:t>
        <a:bodyPr/>
        <a:lstStyle/>
        <a:p>
          <a:endParaRPr lang="en-US"/>
        </a:p>
      </dgm:t>
    </dgm:pt>
    <dgm:pt modelId="{52B7B12A-87AB-4443-929B-FD97E50C7F69}" type="sibTrans" cxnId="{F0396A11-AEE0-4769-A1FF-5CF1DB5A4788}">
      <dgm:prSet/>
      <dgm:spPr/>
      <dgm:t>
        <a:bodyPr/>
        <a:lstStyle/>
        <a:p>
          <a:endParaRPr lang="en-US"/>
        </a:p>
      </dgm:t>
    </dgm:pt>
    <dgm:pt modelId="{4B3B5F55-83B1-44B3-A390-F67AA7D5AFB3}">
      <dgm:prSet/>
      <dgm:spPr/>
      <dgm:t>
        <a:bodyPr/>
        <a:lstStyle/>
        <a:p>
          <a:pPr>
            <a:defRPr b="1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Liquidation of Nonexempt Assets, if any (prevalence of “no asset” cases)</a:t>
          </a:r>
        </a:p>
      </dgm:t>
    </dgm:pt>
    <dgm:pt modelId="{9C502081-C258-4DC8-B357-0CBF77BDA7EC}" type="parTrans" cxnId="{372B302E-45B8-4EC2-8C02-33C4500E8F45}">
      <dgm:prSet/>
      <dgm:spPr/>
      <dgm:t>
        <a:bodyPr/>
        <a:lstStyle/>
        <a:p>
          <a:endParaRPr lang="en-US"/>
        </a:p>
      </dgm:t>
    </dgm:pt>
    <dgm:pt modelId="{05DE36BA-7573-451C-A32D-90DE7CE22B1B}" type="sibTrans" cxnId="{372B302E-45B8-4EC2-8C02-33C4500E8F45}">
      <dgm:prSet/>
      <dgm:spPr/>
      <dgm:t>
        <a:bodyPr/>
        <a:lstStyle/>
        <a:p>
          <a:endParaRPr lang="en-US"/>
        </a:p>
      </dgm:t>
    </dgm:pt>
    <dgm:pt modelId="{FB80C5FA-1828-4D57-A0D4-AFE77EE04FD1}">
      <dgm:prSet/>
      <dgm:spPr/>
      <dgm:t>
        <a:bodyPr/>
        <a:lstStyle/>
        <a:p>
          <a:pPr>
            <a:defRPr b="1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Closing of case </a:t>
          </a:r>
        </a:p>
      </dgm:t>
    </dgm:pt>
    <dgm:pt modelId="{FE9F5338-4D05-44E4-9A91-D765648EC795}" type="parTrans" cxnId="{A0B3E964-CA02-4674-9820-20130D631176}">
      <dgm:prSet/>
      <dgm:spPr/>
      <dgm:t>
        <a:bodyPr/>
        <a:lstStyle/>
        <a:p>
          <a:endParaRPr lang="en-US"/>
        </a:p>
      </dgm:t>
    </dgm:pt>
    <dgm:pt modelId="{1042FFA0-F32F-4F1B-8182-3122CE1C769B}" type="sibTrans" cxnId="{A0B3E964-CA02-4674-9820-20130D631176}">
      <dgm:prSet/>
      <dgm:spPr/>
      <dgm:t>
        <a:bodyPr/>
        <a:lstStyle/>
        <a:p>
          <a:endParaRPr lang="en-US"/>
        </a:p>
      </dgm:t>
    </dgm:pt>
    <dgm:pt modelId="{1F516078-31AC-4030-9BB5-52ACB78F5918}">
      <dgm:prSet custT="1"/>
      <dgm:spPr/>
      <dgm:t>
        <a:bodyPr/>
        <a:lstStyle/>
        <a:p>
          <a:pPr>
            <a:defRPr b="1"/>
          </a:pP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Note:  The majority of cases are over in about 120 days</a:t>
          </a:r>
        </a:p>
      </dgm:t>
    </dgm:pt>
    <dgm:pt modelId="{0247932A-0046-43A8-A6A7-6077A20088F3}" type="parTrans" cxnId="{8259810E-B3A8-4A76-B684-5C259B149F8A}">
      <dgm:prSet/>
      <dgm:spPr/>
      <dgm:t>
        <a:bodyPr/>
        <a:lstStyle/>
        <a:p>
          <a:endParaRPr lang="en-US"/>
        </a:p>
      </dgm:t>
    </dgm:pt>
    <dgm:pt modelId="{4AB00E62-5FB0-463C-873A-BAB5E8855CA7}" type="sibTrans" cxnId="{8259810E-B3A8-4A76-B684-5C259B149F8A}">
      <dgm:prSet/>
      <dgm:spPr/>
      <dgm:t>
        <a:bodyPr/>
        <a:lstStyle/>
        <a:p>
          <a:endParaRPr lang="en-US"/>
        </a:p>
      </dgm:t>
    </dgm:pt>
    <dgm:pt modelId="{B2C2FE0B-45F3-4F0D-92D4-95A97825C0BD}" type="pres">
      <dgm:prSet presAssocID="{D36C299C-FF02-4036-82C0-1FC535CF54F7}" presName="linear" presStyleCnt="0">
        <dgm:presLayoutVars>
          <dgm:animLvl val="lvl"/>
          <dgm:resizeHandles val="exact"/>
        </dgm:presLayoutVars>
      </dgm:prSet>
      <dgm:spPr/>
    </dgm:pt>
    <dgm:pt modelId="{B2DA1A88-BDBA-4E66-8CED-93FE8BD9D011}" type="pres">
      <dgm:prSet presAssocID="{08873560-DF40-4339-91E8-176B13B4305F}" presName="parentText" presStyleLbl="node1" presStyleIdx="0" presStyleCnt="5" custScaleY="79855">
        <dgm:presLayoutVars>
          <dgm:chMax val="0"/>
          <dgm:bulletEnabled val="1"/>
        </dgm:presLayoutVars>
      </dgm:prSet>
      <dgm:spPr/>
    </dgm:pt>
    <dgm:pt modelId="{2F45DE2B-077F-4A48-8C91-8FB2D9ABA97F}" type="pres">
      <dgm:prSet presAssocID="{08873560-DF40-4339-91E8-176B13B4305F}" presName="childText" presStyleLbl="revTx" presStyleIdx="0" presStyleCnt="2">
        <dgm:presLayoutVars>
          <dgm:bulletEnabled val="1"/>
        </dgm:presLayoutVars>
      </dgm:prSet>
      <dgm:spPr/>
    </dgm:pt>
    <dgm:pt modelId="{A6BD9EA6-909F-4221-BCB6-95EB9E4EC33F}" type="pres">
      <dgm:prSet presAssocID="{4AEB97FF-8E7B-4349-ACCA-5F4B3D038C23}" presName="parentText" presStyleLbl="node1" presStyleIdx="1" presStyleCnt="5" custScaleY="51507">
        <dgm:presLayoutVars>
          <dgm:chMax val="0"/>
          <dgm:bulletEnabled val="1"/>
        </dgm:presLayoutVars>
      </dgm:prSet>
      <dgm:spPr/>
    </dgm:pt>
    <dgm:pt modelId="{A5FE0021-A110-4DE0-A078-66F8AE2A5E90}" type="pres">
      <dgm:prSet presAssocID="{407CCBBD-6979-4F5F-A058-09FACBBEE3E3}" presName="spacer" presStyleCnt="0"/>
      <dgm:spPr/>
    </dgm:pt>
    <dgm:pt modelId="{9A3403C9-DC2B-478D-B431-670035E1A40D}" type="pres">
      <dgm:prSet presAssocID="{51B32B87-4B68-4F39-9D12-4677F5C7E004}" presName="parentText" presStyleLbl="node1" presStyleIdx="2" presStyleCnt="5" custScaleY="51171">
        <dgm:presLayoutVars>
          <dgm:chMax val="0"/>
          <dgm:bulletEnabled val="1"/>
        </dgm:presLayoutVars>
      </dgm:prSet>
      <dgm:spPr/>
    </dgm:pt>
    <dgm:pt modelId="{C507E47E-67CF-424D-B0AC-8F963CB616A9}" type="pres">
      <dgm:prSet presAssocID="{52B7B12A-87AB-4443-929B-FD97E50C7F69}" presName="spacer" presStyleCnt="0"/>
      <dgm:spPr/>
    </dgm:pt>
    <dgm:pt modelId="{944A1B11-E32D-4F8F-B174-B3B77DAC3828}" type="pres">
      <dgm:prSet presAssocID="{4B3B5F55-83B1-44B3-A390-F67AA7D5AFB3}" presName="parentText" presStyleLbl="node1" presStyleIdx="3" presStyleCnt="5" custScaleY="73677">
        <dgm:presLayoutVars>
          <dgm:chMax val="0"/>
          <dgm:bulletEnabled val="1"/>
        </dgm:presLayoutVars>
      </dgm:prSet>
      <dgm:spPr/>
    </dgm:pt>
    <dgm:pt modelId="{4D2AFC2C-20EF-4305-A584-9711F4C530EB}" type="pres">
      <dgm:prSet presAssocID="{05DE36BA-7573-451C-A32D-90DE7CE22B1B}" presName="spacer" presStyleCnt="0"/>
      <dgm:spPr/>
    </dgm:pt>
    <dgm:pt modelId="{5B245786-762E-442C-84F3-93D91B691C59}" type="pres">
      <dgm:prSet presAssocID="{FB80C5FA-1828-4D57-A0D4-AFE77EE04FD1}" presName="parentText" presStyleLbl="node1" presStyleIdx="4" presStyleCnt="5" custScaleY="52415">
        <dgm:presLayoutVars>
          <dgm:chMax val="0"/>
          <dgm:bulletEnabled val="1"/>
        </dgm:presLayoutVars>
      </dgm:prSet>
      <dgm:spPr/>
    </dgm:pt>
    <dgm:pt modelId="{4480801E-DBA3-DB45-867D-98F1C8EA3B14}" type="pres">
      <dgm:prSet presAssocID="{FB80C5FA-1828-4D57-A0D4-AFE77EE04FD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259810E-B3A8-4A76-B684-5C259B149F8A}" srcId="{FB80C5FA-1828-4D57-A0D4-AFE77EE04FD1}" destId="{1F516078-31AC-4030-9BB5-52ACB78F5918}" srcOrd="0" destOrd="0" parTransId="{0247932A-0046-43A8-A6A7-6077A20088F3}" sibTransId="{4AB00E62-5FB0-463C-873A-BAB5E8855CA7}"/>
    <dgm:cxn modelId="{9C330B10-C5EB-408E-B296-0E9BC6D9FF41}" type="presOf" srcId="{FB80C5FA-1828-4D57-A0D4-AFE77EE04FD1}" destId="{5B245786-762E-442C-84F3-93D91B691C59}" srcOrd="0" destOrd="0" presId="urn:microsoft.com/office/officeart/2005/8/layout/vList2"/>
    <dgm:cxn modelId="{F0396A11-AEE0-4769-A1FF-5CF1DB5A4788}" srcId="{D36C299C-FF02-4036-82C0-1FC535CF54F7}" destId="{51B32B87-4B68-4F39-9D12-4677F5C7E004}" srcOrd="2" destOrd="0" parTransId="{22F569B1-082B-48EE-A474-052C90A9E37A}" sibTransId="{52B7B12A-87AB-4443-929B-FD97E50C7F69}"/>
    <dgm:cxn modelId="{459DE614-F5AD-473E-99A6-4322F896F53D}" type="presOf" srcId="{D36C299C-FF02-4036-82C0-1FC535CF54F7}" destId="{B2C2FE0B-45F3-4F0D-92D4-95A97825C0BD}" srcOrd="0" destOrd="0" presId="urn:microsoft.com/office/officeart/2005/8/layout/vList2"/>
    <dgm:cxn modelId="{90CA1426-8F93-409C-97F8-002F5128A6F7}" srcId="{D36C299C-FF02-4036-82C0-1FC535CF54F7}" destId="{08873560-DF40-4339-91E8-176B13B4305F}" srcOrd="0" destOrd="0" parTransId="{2D06F1B9-CFFC-425F-A6E1-DCD1292E79A3}" sibTransId="{4EF94279-E3EC-4120-AA1A-272B6BAB662B}"/>
    <dgm:cxn modelId="{372B302E-45B8-4EC2-8C02-33C4500E8F45}" srcId="{D36C299C-FF02-4036-82C0-1FC535CF54F7}" destId="{4B3B5F55-83B1-44B3-A390-F67AA7D5AFB3}" srcOrd="3" destOrd="0" parTransId="{9C502081-C258-4DC8-B357-0CBF77BDA7EC}" sibTransId="{05DE36BA-7573-451C-A32D-90DE7CE22B1B}"/>
    <dgm:cxn modelId="{88821443-9459-4A94-B98E-AD37E83B79B6}" type="presOf" srcId="{4B3B5F55-83B1-44B3-A390-F67AA7D5AFB3}" destId="{944A1B11-E32D-4F8F-B174-B3B77DAC3828}" srcOrd="0" destOrd="0" presId="urn:microsoft.com/office/officeart/2005/8/layout/vList2"/>
    <dgm:cxn modelId="{FED8AF60-0E46-466C-B648-EC5C937FC9A8}" srcId="{08873560-DF40-4339-91E8-176B13B4305F}" destId="{FCD5E095-2BD7-4BB2-8AA7-6E3306CD49CA}" srcOrd="2" destOrd="0" parTransId="{0476C1FE-4137-422C-A21F-D4E903C0C4BE}" sibTransId="{28B1E85A-4920-4CC2-8C68-795E26C3A72B}"/>
    <dgm:cxn modelId="{A0B3E964-CA02-4674-9820-20130D631176}" srcId="{D36C299C-FF02-4036-82C0-1FC535CF54F7}" destId="{FB80C5FA-1828-4D57-A0D4-AFE77EE04FD1}" srcOrd="4" destOrd="0" parTransId="{FE9F5338-4D05-44E4-9A91-D765648EC795}" sibTransId="{1042FFA0-F32F-4F1B-8182-3122CE1C769B}"/>
    <dgm:cxn modelId="{38A5F289-3B8B-4018-BFEC-80A17ACC5AA1}" type="presOf" srcId="{1F516078-31AC-4030-9BB5-52ACB78F5918}" destId="{4480801E-DBA3-DB45-867D-98F1C8EA3B14}" srcOrd="0" destOrd="0" presId="urn:microsoft.com/office/officeart/2005/8/layout/vList2"/>
    <dgm:cxn modelId="{10DC678F-69B3-490E-AABD-FFEAD714EDD9}" srcId="{08873560-DF40-4339-91E8-176B13B4305F}" destId="{79D82E6C-66F7-4B7F-90E3-BD1952B64554}" srcOrd="3" destOrd="0" parTransId="{A8D1E641-11E6-4D53-8DC5-51E1CDB689EB}" sibTransId="{B4E6042D-2A31-4DA4-8FE5-6C602E6F55C2}"/>
    <dgm:cxn modelId="{1E438293-2DD3-4160-82BE-EB4EB2805257}" type="presOf" srcId="{FCD5E095-2BD7-4BB2-8AA7-6E3306CD49CA}" destId="{2F45DE2B-077F-4A48-8C91-8FB2D9ABA97F}" srcOrd="0" destOrd="2" presId="urn:microsoft.com/office/officeart/2005/8/layout/vList2"/>
    <dgm:cxn modelId="{CD4CD9A4-80C0-412C-8A92-D7088FA149C6}" type="presOf" srcId="{3304CB66-B5C1-4F38-8989-39F3254EB7B2}" destId="{2F45DE2B-077F-4A48-8C91-8FB2D9ABA97F}" srcOrd="0" destOrd="1" presId="urn:microsoft.com/office/officeart/2005/8/layout/vList2"/>
    <dgm:cxn modelId="{605639B3-CDEC-496C-BFC7-36F2CECB1E4D}" srcId="{D36C299C-FF02-4036-82C0-1FC535CF54F7}" destId="{4AEB97FF-8E7B-4349-ACCA-5F4B3D038C23}" srcOrd="1" destOrd="0" parTransId="{C94FDDD9-9338-4097-9558-AB647AE8C6D9}" sibTransId="{407CCBBD-6979-4F5F-A058-09FACBBEE3E3}"/>
    <dgm:cxn modelId="{9208AFC4-AA32-424A-A25B-32F79F19F8A4}" type="presOf" srcId="{08873560-DF40-4339-91E8-176B13B4305F}" destId="{B2DA1A88-BDBA-4E66-8CED-93FE8BD9D011}" srcOrd="0" destOrd="0" presId="urn:microsoft.com/office/officeart/2005/8/layout/vList2"/>
    <dgm:cxn modelId="{53B00AC9-AB19-44E1-8486-F233977944B8}" type="presOf" srcId="{FC703F4D-708F-4BB9-A136-435C478E75CA}" destId="{2F45DE2B-077F-4A48-8C91-8FB2D9ABA97F}" srcOrd="0" destOrd="0" presId="urn:microsoft.com/office/officeart/2005/8/layout/vList2"/>
    <dgm:cxn modelId="{CC1909D2-7DE4-49E4-95F3-82E92DFD2699}" type="presOf" srcId="{79D82E6C-66F7-4B7F-90E3-BD1952B64554}" destId="{2F45DE2B-077F-4A48-8C91-8FB2D9ABA97F}" srcOrd="0" destOrd="3" presId="urn:microsoft.com/office/officeart/2005/8/layout/vList2"/>
    <dgm:cxn modelId="{80FAB3DD-2E0F-42BF-AABD-1269624D288A}" srcId="{08873560-DF40-4339-91E8-176B13B4305F}" destId="{FC703F4D-708F-4BB9-A136-435C478E75CA}" srcOrd="0" destOrd="0" parTransId="{DA1372B7-31DF-4FCF-B653-A9E0C4B05326}" sibTransId="{2291FC53-E45B-4494-BF07-0714A53F4717}"/>
    <dgm:cxn modelId="{9DEB98EB-4321-4B1B-9518-4343264E3AD4}" type="presOf" srcId="{51B32B87-4B68-4F39-9D12-4677F5C7E004}" destId="{9A3403C9-DC2B-478D-B431-670035E1A40D}" srcOrd="0" destOrd="0" presId="urn:microsoft.com/office/officeart/2005/8/layout/vList2"/>
    <dgm:cxn modelId="{317EF9EF-D70A-4020-BE45-63945F40FF00}" srcId="{08873560-DF40-4339-91E8-176B13B4305F}" destId="{3304CB66-B5C1-4F38-8989-39F3254EB7B2}" srcOrd="1" destOrd="0" parTransId="{3F43AF70-8C39-4724-931C-59532D8806CC}" sibTransId="{173E7989-B704-4B37-9C32-AA62E54989D7}"/>
    <dgm:cxn modelId="{1955C0F5-1193-4462-A87E-030AD009EEB3}" type="presOf" srcId="{4AEB97FF-8E7B-4349-ACCA-5F4B3D038C23}" destId="{A6BD9EA6-909F-4221-BCB6-95EB9E4EC33F}" srcOrd="0" destOrd="0" presId="urn:microsoft.com/office/officeart/2005/8/layout/vList2"/>
    <dgm:cxn modelId="{0AC502B5-6152-47C0-912C-D1343BB4AC9D}" type="presParOf" srcId="{B2C2FE0B-45F3-4F0D-92D4-95A97825C0BD}" destId="{B2DA1A88-BDBA-4E66-8CED-93FE8BD9D011}" srcOrd="0" destOrd="0" presId="urn:microsoft.com/office/officeart/2005/8/layout/vList2"/>
    <dgm:cxn modelId="{C79C39F4-31B9-4567-9756-5D2CFAD6281A}" type="presParOf" srcId="{B2C2FE0B-45F3-4F0D-92D4-95A97825C0BD}" destId="{2F45DE2B-077F-4A48-8C91-8FB2D9ABA97F}" srcOrd="1" destOrd="0" presId="urn:microsoft.com/office/officeart/2005/8/layout/vList2"/>
    <dgm:cxn modelId="{B7DAFB37-B709-4D88-98A1-9029D5349108}" type="presParOf" srcId="{B2C2FE0B-45F3-4F0D-92D4-95A97825C0BD}" destId="{A6BD9EA6-909F-4221-BCB6-95EB9E4EC33F}" srcOrd="2" destOrd="0" presId="urn:microsoft.com/office/officeart/2005/8/layout/vList2"/>
    <dgm:cxn modelId="{9BAB46A9-8C75-44BA-A50A-F487FC6A6D12}" type="presParOf" srcId="{B2C2FE0B-45F3-4F0D-92D4-95A97825C0BD}" destId="{A5FE0021-A110-4DE0-A078-66F8AE2A5E90}" srcOrd="3" destOrd="0" presId="urn:microsoft.com/office/officeart/2005/8/layout/vList2"/>
    <dgm:cxn modelId="{DD6922B7-6DA6-4315-AA57-C8DF5BDE2059}" type="presParOf" srcId="{B2C2FE0B-45F3-4F0D-92D4-95A97825C0BD}" destId="{9A3403C9-DC2B-478D-B431-670035E1A40D}" srcOrd="4" destOrd="0" presId="urn:microsoft.com/office/officeart/2005/8/layout/vList2"/>
    <dgm:cxn modelId="{3A716E0E-A5DB-4691-AD8A-DB5C0042BD94}" type="presParOf" srcId="{B2C2FE0B-45F3-4F0D-92D4-95A97825C0BD}" destId="{C507E47E-67CF-424D-B0AC-8F963CB616A9}" srcOrd="5" destOrd="0" presId="urn:microsoft.com/office/officeart/2005/8/layout/vList2"/>
    <dgm:cxn modelId="{5330FD05-1E77-41F4-9C36-F03477B1C1F2}" type="presParOf" srcId="{B2C2FE0B-45F3-4F0D-92D4-95A97825C0BD}" destId="{944A1B11-E32D-4F8F-B174-B3B77DAC3828}" srcOrd="6" destOrd="0" presId="urn:microsoft.com/office/officeart/2005/8/layout/vList2"/>
    <dgm:cxn modelId="{DB7FB8CD-5C7D-471D-B46B-12F81B1CD2F3}" type="presParOf" srcId="{B2C2FE0B-45F3-4F0D-92D4-95A97825C0BD}" destId="{4D2AFC2C-20EF-4305-A584-9711F4C530EB}" srcOrd="7" destOrd="0" presId="urn:microsoft.com/office/officeart/2005/8/layout/vList2"/>
    <dgm:cxn modelId="{632E5EA1-C4EB-47F2-84E2-6CB2E53B499B}" type="presParOf" srcId="{B2C2FE0B-45F3-4F0D-92D4-95A97825C0BD}" destId="{5B245786-762E-442C-84F3-93D91B691C59}" srcOrd="8" destOrd="0" presId="urn:microsoft.com/office/officeart/2005/8/layout/vList2"/>
    <dgm:cxn modelId="{B0285735-7CFC-48E9-A117-C9DF2A09300B}" type="presParOf" srcId="{B2C2FE0B-45F3-4F0D-92D4-95A97825C0BD}" destId="{4480801E-DBA3-DB45-867D-98F1C8EA3B1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4A12E2-E115-4758-A679-1080EF56A1B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6F4EA6D-A0F9-464B-85F8-693F043F1D4C}">
      <dgm:prSet/>
      <dgm:spPr/>
      <dgm:t>
        <a:bodyPr/>
        <a:lstStyle/>
        <a:p>
          <a:pPr>
            <a:defRPr b="1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Petition, schedules, and statement of financial affairs filed</a:t>
          </a:r>
        </a:p>
      </dgm:t>
    </dgm:pt>
    <dgm:pt modelId="{E35414DB-E1CF-4455-9792-E3E8C3B72F17}" type="parTrans" cxnId="{CD610488-F2A8-4E1D-907C-EA44D5F07D7B}">
      <dgm:prSet/>
      <dgm:spPr/>
      <dgm:t>
        <a:bodyPr/>
        <a:lstStyle/>
        <a:p>
          <a:endParaRPr lang="en-US"/>
        </a:p>
      </dgm:t>
    </dgm:pt>
    <dgm:pt modelId="{50069BB0-AA4B-4B3B-884F-D409DD93C971}" type="sibTrans" cxnId="{CD610488-F2A8-4E1D-907C-EA44D5F07D7B}">
      <dgm:prSet/>
      <dgm:spPr/>
      <dgm:t>
        <a:bodyPr/>
        <a:lstStyle/>
        <a:p>
          <a:endParaRPr lang="en-US"/>
        </a:p>
      </dgm:t>
    </dgm:pt>
    <dgm:pt modelId="{D6954C35-92B7-496A-BA96-4DD16EF4F6F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inception of automatic stay</a:t>
          </a:r>
        </a:p>
      </dgm:t>
    </dgm:pt>
    <dgm:pt modelId="{F6AE6F41-1E9E-46FE-850F-13928D081F9A}" type="parTrans" cxnId="{3930060F-895F-40BB-8B2F-ED5CC6C5786F}">
      <dgm:prSet/>
      <dgm:spPr/>
      <dgm:t>
        <a:bodyPr/>
        <a:lstStyle/>
        <a:p>
          <a:endParaRPr lang="en-US"/>
        </a:p>
      </dgm:t>
    </dgm:pt>
    <dgm:pt modelId="{00CE4B98-1A56-4B61-B62C-11C0176EF049}" type="sibTrans" cxnId="{3930060F-895F-40BB-8B2F-ED5CC6C5786F}">
      <dgm:prSet/>
      <dgm:spPr/>
      <dgm:t>
        <a:bodyPr/>
        <a:lstStyle/>
        <a:p>
          <a:endParaRPr lang="en-US"/>
        </a:p>
      </dgm:t>
    </dgm:pt>
    <dgm:pt modelId="{FAAE8147-0A44-4121-9FC8-CFFEAD457BD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creation of the “estate,” but debtor remains in possession</a:t>
          </a:r>
        </a:p>
      </dgm:t>
    </dgm:pt>
    <dgm:pt modelId="{FF48AFCC-A763-4B70-8708-BD0FB3BA2386}" type="parTrans" cxnId="{27ACB93D-5738-4DA3-9EAD-A70D9EB02F81}">
      <dgm:prSet/>
      <dgm:spPr/>
      <dgm:t>
        <a:bodyPr/>
        <a:lstStyle/>
        <a:p>
          <a:endParaRPr lang="en-US"/>
        </a:p>
      </dgm:t>
    </dgm:pt>
    <dgm:pt modelId="{B55E41A1-1831-45B5-82EF-33E04E9CBF2D}" type="sibTrans" cxnId="{27ACB93D-5738-4DA3-9EAD-A70D9EB02F81}">
      <dgm:prSet/>
      <dgm:spPr/>
      <dgm:t>
        <a:bodyPr/>
        <a:lstStyle/>
        <a:p>
          <a:endParaRPr lang="en-US"/>
        </a:p>
      </dgm:t>
    </dgm:pt>
    <dgm:pt modelId="{69EA41C6-72AE-44B2-8FE5-1C08CAD7EEC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appointment of trustee</a:t>
          </a:r>
        </a:p>
      </dgm:t>
    </dgm:pt>
    <dgm:pt modelId="{3AEDA248-2198-4D67-A6AB-560D35551502}" type="parTrans" cxnId="{12AA467E-5158-45C9-934B-3E79358F2F16}">
      <dgm:prSet/>
      <dgm:spPr/>
      <dgm:t>
        <a:bodyPr/>
        <a:lstStyle/>
        <a:p>
          <a:endParaRPr lang="en-US"/>
        </a:p>
      </dgm:t>
    </dgm:pt>
    <dgm:pt modelId="{B530965C-BCFD-4173-9AA6-8FC2DBC13017}" type="sibTrans" cxnId="{12AA467E-5158-45C9-934B-3E79358F2F16}">
      <dgm:prSet/>
      <dgm:spPr/>
      <dgm:t>
        <a:bodyPr/>
        <a:lstStyle/>
        <a:p>
          <a:endParaRPr lang="en-US"/>
        </a:p>
      </dgm:t>
    </dgm:pt>
    <dgm:pt modelId="{C478D07C-DCB6-4EEB-870B-93CDDDC2D48A}">
      <dgm:prSet/>
      <dgm:spPr/>
      <dgm:t>
        <a:bodyPr/>
        <a:lstStyle/>
        <a:p>
          <a:pPr>
            <a:defRPr b="1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Filing of plan</a:t>
          </a:r>
        </a:p>
      </dgm:t>
    </dgm:pt>
    <dgm:pt modelId="{DB8F0A95-2285-46C4-A028-0DAB39A269B4}" type="parTrans" cxnId="{E18E4D1A-60CE-43C6-9891-954E5B19E101}">
      <dgm:prSet/>
      <dgm:spPr/>
      <dgm:t>
        <a:bodyPr/>
        <a:lstStyle/>
        <a:p>
          <a:endParaRPr lang="en-US"/>
        </a:p>
      </dgm:t>
    </dgm:pt>
    <dgm:pt modelId="{A51C6623-7061-49B1-8255-B0134BD51BA7}" type="sibTrans" cxnId="{E18E4D1A-60CE-43C6-9891-954E5B19E101}">
      <dgm:prSet/>
      <dgm:spPr/>
      <dgm:t>
        <a:bodyPr/>
        <a:lstStyle/>
        <a:p>
          <a:endParaRPr lang="en-US"/>
        </a:p>
      </dgm:t>
    </dgm:pt>
    <dgm:pt modelId="{F7CC86B3-09D5-4439-97C0-4C5B08BFC9FB}">
      <dgm:prSet/>
      <dgm:spPr/>
      <dgm:t>
        <a:bodyPr/>
        <a:lstStyle/>
        <a:p>
          <a:pPr>
            <a:defRPr b="1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Meeting of creditors (“341 meeting”)</a:t>
          </a:r>
        </a:p>
      </dgm:t>
    </dgm:pt>
    <dgm:pt modelId="{5746FF5B-6F62-4EEB-B0CB-0961E6A07938}" type="parTrans" cxnId="{62A6CC81-087A-4155-BC36-80FEB79025D8}">
      <dgm:prSet/>
      <dgm:spPr/>
      <dgm:t>
        <a:bodyPr/>
        <a:lstStyle/>
        <a:p>
          <a:endParaRPr lang="en-US"/>
        </a:p>
      </dgm:t>
    </dgm:pt>
    <dgm:pt modelId="{99E369BD-FA63-4E19-B819-5B100CEA77D3}" type="sibTrans" cxnId="{62A6CC81-087A-4155-BC36-80FEB79025D8}">
      <dgm:prSet/>
      <dgm:spPr/>
      <dgm:t>
        <a:bodyPr/>
        <a:lstStyle/>
        <a:p>
          <a:endParaRPr lang="en-US"/>
        </a:p>
      </dgm:t>
    </dgm:pt>
    <dgm:pt modelId="{7A9F3A45-25CE-4042-BFD7-8D79016108DE}">
      <dgm:prSet/>
      <dgm:spPr/>
      <dgm:t>
        <a:bodyPr/>
        <a:lstStyle/>
        <a:p>
          <a:pPr>
            <a:defRPr b="1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Plan confirmation and performance over up to five years (trustee’s role)</a:t>
          </a:r>
        </a:p>
      </dgm:t>
    </dgm:pt>
    <dgm:pt modelId="{372ECAC3-96AB-4338-9BA4-8AF14E7A3C4A}" type="parTrans" cxnId="{AC3E078B-EFD6-4527-852B-5FF6C489B0E7}">
      <dgm:prSet/>
      <dgm:spPr/>
      <dgm:t>
        <a:bodyPr/>
        <a:lstStyle/>
        <a:p>
          <a:endParaRPr lang="en-US"/>
        </a:p>
      </dgm:t>
    </dgm:pt>
    <dgm:pt modelId="{583A50E6-7CDB-40AF-A012-1D15387BD910}" type="sibTrans" cxnId="{AC3E078B-EFD6-4527-852B-5FF6C489B0E7}">
      <dgm:prSet/>
      <dgm:spPr/>
      <dgm:t>
        <a:bodyPr/>
        <a:lstStyle/>
        <a:p>
          <a:endParaRPr lang="en-US"/>
        </a:p>
      </dgm:t>
    </dgm:pt>
    <dgm:pt modelId="{CFAF49B7-4668-4E33-B692-89D22D22D971}">
      <dgm:prSet/>
      <dgm:spPr/>
      <dgm:t>
        <a:bodyPr/>
        <a:lstStyle/>
        <a:p>
          <a:pPr>
            <a:defRPr b="1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Discharge issued when plan payments are complete</a:t>
          </a:r>
        </a:p>
      </dgm:t>
    </dgm:pt>
    <dgm:pt modelId="{1F008516-BF73-4BBC-A37D-F12FF0598BAA}" type="parTrans" cxnId="{2E2A0747-60B1-4741-A7C5-E6B7CCB2D62D}">
      <dgm:prSet/>
      <dgm:spPr/>
      <dgm:t>
        <a:bodyPr/>
        <a:lstStyle/>
        <a:p>
          <a:endParaRPr lang="en-US"/>
        </a:p>
      </dgm:t>
    </dgm:pt>
    <dgm:pt modelId="{1109DE71-0152-427E-B1A6-D6028CA5D588}" type="sibTrans" cxnId="{2E2A0747-60B1-4741-A7C5-E6B7CCB2D62D}">
      <dgm:prSet/>
      <dgm:spPr/>
      <dgm:t>
        <a:bodyPr/>
        <a:lstStyle/>
        <a:p>
          <a:endParaRPr lang="en-US"/>
        </a:p>
      </dgm:t>
    </dgm:pt>
    <dgm:pt modelId="{AA28148D-8E0C-4312-AEC9-2C538BBAF96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notice to creditors of case commencement, meeting of creditors, and discharge and claims objections</a:t>
          </a:r>
        </a:p>
      </dgm:t>
    </dgm:pt>
    <dgm:pt modelId="{997B959A-EFE0-4AC3-968F-5D929C0DE3A3}" type="parTrans" cxnId="{EB721D99-4E6D-4AE8-8B02-4D70588C7845}">
      <dgm:prSet/>
      <dgm:spPr/>
      <dgm:t>
        <a:bodyPr/>
        <a:lstStyle/>
        <a:p>
          <a:endParaRPr lang="en-US"/>
        </a:p>
      </dgm:t>
    </dgm:pt>
    <dgm:pt modelId="{238F9FD2-3E6E-4A53-879C-7C9D7ABCEDDE}" type="sibTrans" cxnId="{EB721D99-4E6D-4AE8-8B02-4D70588C7845}">
      <dgm:prSet/>
      <dgm:spPr/>
      <dgm:t>
        <a:bodyPr/>
        <a:lstStyle/>
        <a:p>
          <a:endParaRPr lang="en-US"/>
        </a:p>
      </dgm:t>
    </dgm:pt>
    <dgm:pt modelId="{BA2C0E43-9FAC-4740-AB8F-A48E3D346181}" type="pres">
      <dgm:prSet presAssocID="{9D4A12E2-E115-4758-A679-1080EF56A1B0}" presName="linear" presStyleCnt="0">
        <dgm:presLayoutVars>
          <dgm:animLvl val="lvl"/>
          <dgm:resizeHandles val="exact"/>
        </dgm:presLayoutVars>
      </dgm:prSet>
      <dgm:spPr/>
    </dgm:pt>
    <dgm:pt modelId="{F57004EF-5CFE-4044-A594-B0B9966C9337}" type="pres">
      <dgm:prSet presAssocID="{36F4EA6D-A0F9-464B-85F8-693F043F1D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9DCF72-FCD4-45BB-9407-72A4AD717054}" type="pres">
      <dgm:prSet presAssocID="{36F4EA6D-A0F9-464B-85F8-693F043F1D4C}" presName="childText" presStyleLbl="revTx" presStyleIdx="0" presStyleCnt="1">
        <dgm:presLayoutVars>
          <dgm:bulletEnabled val="1"/>
        </dgm:presLayoutVars>
      </dgm:prSet>
      <dgm:spPr/>
    </dgm:pt>
    <dgm:pt modelId="{5BEBDC7E-3524-4BC1-96F7-475C7F70AF99}" type="pres">
      <dgm:prSet presAssocID="{C478D07C-DCB6-4EEB-870B-93CDDDC2D48A}" presName="parentText" presStyleLbl="node1" presStyleIdx="1" presStyleCnt="5" custScaleY="72657">
        <dgm:presLayoutVars>
          <dgm:chMax val="0"/>
          <dgm:bulletEnabled val="1"/>
        </dgm:presLayoutVars>
      </dgm:prSet>
      <dgm:spPr/>
    </dgm:pt>
    <dgm:pt modelId="{5D6B352D-DA5E-4340-BE64-271EF3E95AAF}" type="pres">
      <dgm:prSet presAssocID="{A51C6623-7061-49B1-8255-B0134BD51BA7}" presName="spacer" presStyleCnt="0"/>
      <dgm:spPr/>
    </dgm:pt>
    <dgm:pt modelId="{42227490-6172-4D78-AFA8-EE5AE11ABB27}" type="pres">
      <dgm:prSet presAssocID="{F7CC86B3-09D5-4439-97C0-4C5B08BFC9FB}" presName="parentText" presStyleLbl="node1" presStyleIdx="2" presStyleCnt="5" custScaleY="76031">
        <dgm:presLayoutVars>
          <dgm:chMax val="0"/>
          <dgm:bulletEnabled val="1"/>
        </dgm:presLayoutVars>
      </dgm:prSet>
      <dgm:spPr/>
    </dgm:pt>
    <dgm:pt modelId="{60C82BCA-02FD-4407-8A19-DE6DBEBC177B}" type="pres">
      <dgm:prSet presAssocID="{99E369BD-FA63-4E19-B819-5B100CEA77D3}" presName="spacer" presStyleCnt="0"/>
      <dgm:spPr/>
    </dgm:pt>
    <dgm:pt modelId="{DE767D48-1ED3-47C0-867C-6E74FFAE5FD7}" type="pres">
      <dgm:prSet presAssocID="{7A9F3A45-25CE-4042-BFD7-8D79016108D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A26981-521E-4F3C-9D91-660D84DEE66B}" type="pres">
      <dgm:prSet presAssocID="{583A50E6-7CDB-40AF-A012-1D15387BD910}" presName="spacer" presStyleCnt="0"/>
      <dgm:spPr/>
    </dgm:pt>
    <dgm:pt modelId="{FDEC6EAB-E57F-4A89-9A79-F21E219E6B5C}" type="pres">
      <dgm:prSet presAssocID="{CFAF49B7-4668-4E33-B692-89D22D22D9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4AD990D-44A4-48BA-9BA1-9910832A0D2C}" type="presOf" srcId="{C478D07C-DCB6-4EEB-870B-93CDDDC2D48A}" destId="{5BEBDC7E-3524-4BC1-96F7-475C7F70AF99}" srcOrd="0" destOrd="0" presId="urn:microsoft.com/office/officeart/2005/8/layout/vList2"/>
    <dgm:cxn modelId="{3930060F-895F-40BB-8B2F-ED5CC6C5786F}" srcId="{36F4EA6D-A0F9-464B-85F8-693F043F1D4C}" destId="{D6954C35-92B7-496A-BA96-4DD16EF4F6FE}" srcOrd="0" destOrd="0" parTransId="{F6AE6F41-1E9E-46FE-850F-13928D081F9A}" sibTransId="{00CE4B98-1A56-4B61-B62C-11C0176EF049}"/>
    <dgm:cxn modelId="{5978F712-3E76-453A-B752-1DA41D3B1972}" type="presOf" srcId="{FAAE8147-0A44-4121-9FC8-CFFEAD457BD0}" destId="{3D9DCF72-FCD4-45BB-9407-72A4AD717054}" srcOrd="0" destOrd="1" presId="urn:microsoft.com/office/officeart/2005/8/layout/vList2"/>
    <dgm:cxn modelId="{E18E4D1A-60CE-43C6-9891-954E5B19E101}" srcId="{9D4A12E2-E115-4758-A679-1080EF56A1B0}" destId="{C478D07C-DCB6-4EEB-870B-93CDDDC2D48A}" srcOrd="1" destOrd="0" parTransId="{DB8F0A95-2285-46C4-A028-0DAB39A269B4}" sibTransId="{A51C6623-7061-49B1-8255-B0134BD51BA7}"/>
    <dgm:cxn modelId="{C42AB520-9A51-46F4-8277-B0F95558DE3B}" type="presOf" srcId="{CFAF49B7-4668-4E33-B692-89D22D22D971}" destId="{FDEC6EAB-E57F-4A89-9A79-F21E219E6B5C}" srcOrd="0" destOrd="0" presId="urn:microsoft.com/office/officeart/2005/8/layout/vList2"/>
    <dgm:cxn modelId="{27ACB93D-5738-4DA3-9EAD-A70D9EB02F81}" srcId="{36F4EA6D-A0F9-464B-85F8-693F043F1D4C}" destId="{FAAE8147-0A44-4121-9FC8-CFFEAD457BD0}" srcOrd="1" destOrd="0" parTransId="{FF48AFCC-A763-4B70-8708-BD0FB3BA2386}" sibTransId="{B55E41A1-1831-45B5-82EF-33E04E9CBF2D}"/>
    <dgm:cxn modelId="{2E2A0747-60B1-4741-A7C5-E6B7CCB2D62D}" srcId="{9D4A12E2-E115-4758-A679-1080EF56A1B0}" destId="{CFAF49B7-4668-4E33-B692-89D22D22D971}" srcOrd="4" destOrd="0" parTransId="{1F008516-BF73-4BBC-A37D-F12FF0598BAA}" sibTransId="{1109DE71-0152-427E-B1A6-D6028CA5D588}"/>
    <dgm:cxn modelId="{FAE7C84F-FEEA-4FD5-83C7-B9D8543B65BB}" type="presOf" srcId="{AA28148D-8E0C-4312-AEC9-2C538BBAF963}" destId="{3D9DCF72-FCD4-45BB-9407-72A4AD717054}" srcOrd="0" destOrd="3" presId="urn:microsoft.com/office/officeart/2005/8/layout/vList2"/>
    <dgm:cxn modelId="{27E6FA55-D681-439D-BEFF-29C363ECE0EE}" type="presOf" srcId="{D6954C35-92B7-496A-BA96-4DD16EF4F6FE}" destId="{3D9DCF72-FCD4-45BB-9407-72A4AD717054}" srcOrd="0" destOrd="0" presId="urn:microsoft.com/office/officeart/2005/8/layout/vList2"/>
    <dgm:cxn modelId="{EED83473-DBAB-4B64-8532-C1964CC9D62F}" type="presOf" srcId="{9D4A12E2-E115-4758-A679-1080EF56A1B0}" destId="{BA2C0E43-9FAC-4740-AB8F-A48E3D346181}" srcOrd="0" destOrd="0" presId="urn:microsoft.com/office/officeart/2005/8/layout/vList2"/>
    <dgm:cxn modelId="{8DF07A74-D656-490A-A7B0-1421967FF73C}" type="presOf" srcId="{F7CC86B3-09D5-4439-97C0-4C5B08BFC9FB}" destId="{42227490-6172-4D78-AFA8-EE5AE11ABB27}" srcOrd="0" destOrd="0" presId="urn:microsoft.com/office/officeart/2005/8/layout/vList2"/>
    <dgm:cxn modelId="{12AA467E-5158-45C9-934B-3E79358F2F16}" srcId="{36F4EA6D-A0F9-464B-85F8-693F043F1D4C}" destId="{69EA41C6-72AE-44B2-8FE5-1C08CAD7EECA}" srcOrd="2" destOrd="0" parTransId="{3AEDA248-2198-4D67-A6AB-560D35551502}" sibTransId="{B530965C-BCFD-4173-9AA6-8FC2DBC13017}"/>
    <dgm:cxn modelId="{62A6CC81-087A-4155-BC36-80FEB79025D8}" srcId="{9D4A12E2-E115-4758-A679-1080EF56A1B0}" destId="{F7CC86B3-09D5-4439-97C0-4C5B08BFC9FB}" srcOrd="2" destOrd="0" parTransId="{5746FF5B-6F62-4EEB-B0CB-0961E6A07938}" sibTransId="{99E369BD-FA63-4E19-B819-5B100CEA77D3}"/>
    <dgm:cxn modelId="{CD610488-F2A8-4E1D-907C-EA44D5F07D7B}" srcId="{9D4A12E2-E115-4758-A679-1080EF56A1B0}" destId="{36F4EA6D-A0F9-464B-85F8-693F043F1D4C}" srcOrd="0" destOrd="0" parTransId="{E35414DB-E1CF-4455-9792-E3E8C3B72F17}" sibTransId="{50069BB0-AA4B-4B3B-884F-D409DD93C971}"/>
    <dgm:cxn modelId="{AC3E078B-EFD6-4527-852B-5FF6C489B0E7}" srcId="{9D4A12E2-E115-4758-A679-1080EF56A1B0}" destId="{7A9F3A45-25CE-4042-BFD7-8D79016108DE}" srcOrd="3" destOrd="0" parTransId="{372ECAC3-96AB-4338-9BA4-8AF14E7A3C4A}" sibTransId="{583A50E6-7CDB-40AF-A012-1D15387BD910}"/>
    <dgm:cxn modelId="{EB721D99-4E6D-4AE8-8B02-4D70588C7845}" srcId="{36F4EA6D-A0F9-464B-85F8-693F043F1D4C}" destId="{AA28148D-8E0C-4312-AEC9-2C538BBAF963}" srcOrd="3" destOrd="0" parTransId="{997B959A-EFE0-4AC3-968F-5D929C0DE3A3}" sibTransId="{238F9FD2-3E6E-4A53-879C-7C9D7ABCEDDE}"/>
    <dgm:cxn modelId="{4F8959C2-EF25-43F0-B99D-24C903BEE803}" type="presOf" srcId="{7A9F3A45-25CE-4042-BFD7-8D79016108DE}" destId="{DE767D48-1ED3-47C0-867C-6E74FFAE5FD7}" srcOrd="0" destOrd="0" presId="urn:microsoft.com/office/officeart/2005/8/layout/vList2"/>
    <dgm:cxn modelId="{25CEF6E5-2BBD-401B-8F70-5FD779319F80}" type="presOf" srcId="{36F4EA6D-A0F9-464B-85F8-693F043F1D4C}" destId="{F57004EF-5CFE-4044-A594-B0B9966C9337}" srcOrd="0" destOrd="0" presId="urn:microsoft.com/office/officeart/2005/8/layout/vList2"/>
    <dgm:cxn modelId="{D0901BE6-060A-4DD7-BBB7-5D8446801F9F}" type="presOf" srcId="{69EA41C6-72AE-44B2-8FE5-1C08CAD7EECA}" destId="{3D9DCF72-FCD4-45BB-9407-72A4AD717054}" srcOrd="0" destOrd="2" presId="urn:microsoft.com/office/officeart/2005/8/layout/vList2"/>
    <dgm:cxn modelId="{E6CEE7B2-67EC-46E1-A835-16BAFB28EDA0}" type="presParOf" srcId="{BA2C0E43-9FAC-4740-AB8F-A48E3D346181}" destId="{F57004EF-5CFE-4044-A594-B0B9966C9337}" srcOrd="0" destOrd="0" presId="urn:microsoft.com/office/officeart/2005/8/layout/vList2"/>
    <dgm:cxn modelId="{1B62AF5A-B550-428A-A02F-CF21F63C202D}" type="presParOf" srcId="{BA2C0E43-9FAC-4740-AB8F-A48E3D346181}" destId="{3D9DCF72-FCD4-45BB-9407-72A4AD717054}" srcOrd="1" destOrd="0" presId="urn:microsoft.com/office/officeart/2005/8/layout/vList2"/>
    <dgm:cxn modelId="{67BBFBDC-6B8C-4758-8BE9-113FD48AE96B}" type="presParOf" srcId="{BA2C0E43-9FAC-4740-AB8F-A48E3D346181}" destId="{5BEBDC7E-3524-4BC1-96F7-475C7F70AF99}" srcOrd="2" destOrd="0" presId="urn:microsoft.com/office/officeart/2005/8/layout/vList2"/>
    <dgm:cxn modelId="{A1339408-C778-463C-9F16-9EE9E2A72276}" type="presParOf" srcId="{BA2C0E43-9FAC-4740-AB8F-A48E3D346181}" destId="{5D6B352D-DA5E-4340-BE64-271EF3E95AAF}" srcOrd="3" destOrd="0" presId="urn:microsoft.com/office/officeart/2005/8/layout/vList2"/>
    <dgm:cxn modelId="{9BAF00D6-3D60-4425-BD01-0DC21EA354E3}" type="presParOf" srcId="{BA2C0E43-9FAC-4740-AB8F-A48E3D346181}" destId="{42227490-6172-4D78-AFA8-EE5AE11ABB27}" srcOrd="4" destOrd="0" presId="urn:microsoft.com/office/officeart/2005/8/layout/vList2"/>
    <dgm:cxn modelId="{FE4DB23A-C722-410B-944F-083FACF650C0}" type="presParOf" srcId="{BA2C0E43-9FAC-4740-AB8F-A48E3D346181}" destId="{60C82BCA-02FD-4407-8A19-DE6DBEBC177B}" srcOrd="5" destOrd="0" presId="urn:microsoft.com/office/officeart/2005/8/layout/vList2"/>
    <dgm:cxn modelId="{3F923085-661D-4F27-9D27-0656FD3E76AB}" type="presParOf" srcId="{BA2C0E43-9FAC-4740-AB8F-A48E3D346181}" destId="{DE767D48-1ED3-47C0-867C-6E74FFAE5FD7}" srcOrd="6" destOrd="0" presId="urn:microsoft.com/office/officeart/2005/8/layout/vList2"/>
    <dgm:cxn modelId="{144F95E9-E30E-4914-996C-FE32844ADF0F}" type="presParOf" srcId="{BA2C0E43-9FAC-4740-AB8F-A48E3D346181}" destId="{FAA26981-521E-4F3C-9D91-660D84DEE66B}" srcOrd="7" destOrd="0" presId="urn:microsoft.com/office/officeart/2005/8/layout/vList2"/>
    <dgm:cxn modelId="{115DB227-0075-40C6-9A23-A4354839AC94}" type="presParOf" srcId="{BA2C0E43-9FAC-4740-AB8F-A48E3D346181}" destId="{FDEC6EAB-E57F-4A89-9A79-F21E219E6B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9405A4-0E7A-4F92-B86C-C64794A723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3380D6-1BBD-4E7F-94B3-DB80EE0F1F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Means test and “abuse” standards compel some debtors to file under Chapter 13 (rather than Chapter 7)</a:t>
          </a:r>
        </a:p>
      </dgm:t>
    </dgm:pt>
    <dgm:pt modelId="{4D58EE3A-9E00-4594-B97E-67CC12225861}" type="parTrans" cxnId="{94204DE4-13DA-401A-B78C-DC15BB75B4FF}">
      <dgm:prSet/>
      <dgm:spPr/>
      <dgm:t>
        <a:bodyPr/>
        <a:lstStyle/>
        <a:p>
          <a:endParaRPr lang="en-US"/>
        </a:p>
      </dgm:t>
    </dgm:pt>
    <dgm:pt modelId="{15558996-ECFC-48AE-9800-4254C9DD1F79}" type="sibTrans" cxnId="{94204DE4-13DA-401A-B78C-DC15BB75B4FF}">
      <dgm:prSet/>
      <dgm:spPr/>
      <dgm:t>
        <a:bodyPr/>
        <a:lstStyle/>
        <a:p>
          <a:endParaRPr lang="en-US"/>
        </a:p>
      </dgm:t>
    </dgm:pt>
    <dgm:pt modelId="{B6725E6A-6EDC-44B2-A77A-EC32C23B37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Chapter 13 debtors can cure defaulted secured debts over plan term</a:t>
          </a:r>
        </a:p>
      </dgm:t>
    </dgm:pt>
    <dgm:pt modelId="{2E81F82C-C094-4A58-ACCC-9181BBFE3CD1}" type="parTrans" cxnId="{A80CDC51-2E09-4BDC-A329-8488460150F2}">
      <dgm:prSet/>
      <dgm:spPr/>
      <dgm:t>
        <a:bodyPr/>
        <a:lstStyle/>
        <a:p>
          <a:endParaRPr lang="en-US"/>
        </a:p>
      </dgm:t>
    </dgm:pt>
    <dgm:pt modelId="{C3315D60-E3DA-45F6-86E6-9D3C43CE6674}" type="sibTrans" cxnId="{A80CDC51-2E09-4BDC-A329-8488460150F2}">
      <dgm:prSet/>
      <dgm:spPr/>
      <dgm:t>
        <a:bodyPr/>
        <a:lstStyle/>
        <a:p>
          <a:endParaRPr lang="en-US"/>
        </a:p>
      </dgm:t>
    </dgm:pt>
    <dgm:pt modelId="{4AB09E01-824D-4364-8C59-4B30754AC0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Chapter 13 debtors can pay delinquent taxes over five years with no postpetition interest</a:t>
          </a:r>
        </a:p>
      </dgm:t>
    </dgm:pt>
    <dgm:pt modelId="{8A41D53A-36E2-462E-A183-2E1F02FA2F74}" type="parTrans" cxnId="{B8958C97-BA6B-4BB9-8920-288DBC85DD21}">
      <dgm:prSet/>
      <dgm:spPr/>
      <dgm:t>
        <a:bodyPr/>
        <a:lstStyle/>
        <a:p>
          <a:endParaRPr lang="en-US"/>
        </a:p>
      </dgm:t>
    </dgm:pt>
    <dgm:pt modelId="{C2BFF387-10C0-46D7-BE6E-97BFB545C811}" type="sibTrans" cxnId="{B8958C97-BA6B-4BB9-8920-288DBC85DD21}">
      <dgm:prSet/>
      <dgm:spPr/>
      <dgm:t>
        <a:bodyPr/>
        <a:lstStyle/>
        <a:p>
          <a:endParaRPr lang="en-US"/>
        </a:p>
      </dgm:t>
    </dgm:pt>
    <dgm:pt modelId="{D5631B8C-0EEE-4D48-82DC-7559C9B291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Chapter 13 debtors get a slightly broader discharge</a:t>
          </a:r>
        </a:p>
      </dgm:t>
    </dgm:pt>
    <dgm:pt modelId="{02ABD15F-374F-4AAE-9590-A6E6367F88F8}" type="parTrans" cxnId="{0A0DB363-CD00-45A7-A656-BBED0FDEF4AB}">
      <dgm:prSet/>
      <dgm:spPr/>
      <dgm:t>
        <a:bodyPr/>
        <a:lstStyle/>
        <a:p>
          <a:endParaRPr lang="en-US"/>
        </a:p>
      </dgm:t>
    </dgm:pt>
    <dgm:pt modelId="{51F7419D-518E-4AE3-A0BC-7EDF819458B4}" type="sibTrans" cxnId="{0A0DB363-CD00-45A7-A656-BBED0FDEF4AB}">
      <dgm:prSet/>
      <dgm:spPr/>
      <dgm:t>
        <a:bodyPr/>
        <a:lstStyle/>
        <a:p>
          <a:endParaRPr lang="en-US"/>
        </a:p>
      </dgm:t>
    </dgm:pt>
    <dgm:pt modelId="{50D82F07-6001-4F43-856B-C0AD4194F602}" type="pres">
      <dgm:prSet presAssocID="{0E9405A4-0E7A-4F92-B86C-C64794A72375}" presName="root" presStyleCnt="0">
        <dgm:presLayoutVars>
          <dgm:dir/>
          <dgm:resizeHandles val="exact"/>
        </dgm:presLayoutVars>
      </dgm:prSet>
      <dgm:spPr/>
    </dgm:pt>
    <dgm:pt modelId="{295FC612-A009-44EE-B16C-AD0D7A3EFBAE}" type="pres">
      <dgm:prSet presAssocID="{913380D6-1BBD-4E7F-94B3-DB80EE0F1FD8}" presName="compNode" presStyleCnt="0"/>
      <dgm:spPr/>
    </dgm:pt>
    <dgm:pt modelId="{2FB1489F-77D0-496B-9E39-27C24CFF8109}" type="pres">
      <dgm:prSet presAssocID="{913380D6-1BBD-4E7F-94B3-DB80EE0F1FD8}" presName="bgRect" presStyleLbl="bgShp" presStyleIdx="0" presStyleCnt="4"/>
      <dgm:spPr/>
    </dgm:pt>
    <dgm:pt modelId="{81462349-F1CC-4268-9D18-84B5149102DF}" type="pres">
      <dgm:prSet presAssocID="{913380D6-1BBD-4E7F-94B3-DB80EE0F1FD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9ED13C37-A6BA-4CFF-814D-C591C9362ABD}" type="pres">
      <dgm:prSet presAssocID="{913380D6-1BBD-4E7F-94B3-DB80EE0F1FD8}" presName="spaceRect" presStyleCnt="0"/>
      <dgm:spPr/>
    </dgm:pt>
    <dgm:pt modelId="{87402B01-EEA3-449B-964F-F896014A5D62}" type="pres">
      <dgm:prSet presAssocID="{913380D6-1BBD-4E7F-94B3-DB80EE0F1FD8}" presName="parTx" presStyleLbl="revTx" presStyleIdx="0" presStyleCnt="4">
        <dgm:presLayoutVars>
          <dgm:chMax val="0"/>
          <dgm:chPref val="0"/>
        </dgm:presLayoutVars>
      </dgm:prSet>
      <dgm:spPr/>
    </dgm:pt>
    <dgm:pt modelId="{9508233A-FF8E-496D-93E6-3DBF411B48F3}" type="pres">
      <dgm:prSet presAssocID="{15558996-ECFC-48AE-9800-4254C9DD1F79}" presName="sibTrans" presStyleCnt="0"/>
      <dgm:spPr/>
    </dgm:pt>
    <dgm:pt modelId="{951D1780-3B9D-402C-A9C5-6920B48DB8B5}" type="pres">
      <dgm:prSet presAssocID="{B6725E6A-6EDC-44B2-A77A-EC32C23B3768}" presName="compNode" presStyleCnt="0"/>
      <dgm:spPr/>
    </dgm:pt>
    <dgm:pt modelId="{598F20C6-224D-4F61-B4EB-0CD0DC1D6594}" type="pres">
      <dgm:prSet presAssocID="{B6725E6A-6EDC-44B2-A77A-EC32C23B3768}" presName="bgRect" presStyleLbl="bgShp" presStyleIdx="1" presStyleCnt="4"/>
      <dgm:spPr/>
    </dgm:pt>
    <dgm:pt modelId="{375E3002-798D-4264-9FFC-0BBC61F7D55C}" type="pres">
      <dgm:prSet presAssocID="{B6725E6A-6EDC-44B2-A77A-EC32C23B37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B341F44-313E-49B4-83BE-EE4C2600F9FA}" type="pres">
      <dgm:prSet presAssocID="{B6725E6A-6EDC-44B2-A77A-EC32C23B3768}" presName="spaceRect" presStyleCnt="0"/>
      <dgm:spPr/>
    </dgm:pt>
    <dgm:pt modelId="{99A89959-D49E-4223-9B27-9057A0EB79E4}" type="pres">
      <dgm:prSet presAssocID="{B6725E6A-6EDC-44B2-A77A-EC32C23B3768}" presName="parTx" presStyleLbl="revTx" presStyleIdx="1" presStyleCnt="4">
        <dgm:presLayoutVars>
          <dgm:chMax val="0"/>
          <dgm:chPref val="0"/>
        </dgm:presLayoutVars>
      </dgm:prSet>
      <dgm:spPr/>
    </dgm:pt>
    <dgm:pt modelId="{C2E6C2F0-3554-4815-8574-22A4FBFF9BD1}" type="pres">
      <dgm:prSet presAssocID="{C3315D60-E3DA-45F6-86E6-9D3C43CE6674}" presName="sibTrans" presStyleCnt="0"/>
      <dgm:spPr/>
    </dgm:pt>
    <dgm:pt modelId="{E79410D6-16C3-4E5B-A24A-D5F057BF7274}" type="pres">
      <dgm:prSet presAssocID="{4AB09E01-824D-4364-8C59-4B30754AC073}" presName="compNode" presStyleCnt="0"/>
      <dgm:spPr/>
    </dgm:pt>
    <dgm:pt modelId="{EA606235-EE20-435A-AF5E-CA11D02F5F6B}" type="pres">
      <dgm:prSet presAssocID="{4AB09E01-824D-4364-8C59-4B30754AC073}" presName="bgRect" presStyleLbl="bgShp" presStyleIdx="2" presStyleCnt="4"/>
      <dgm:spPr/>
    </dgm:pt>
    <dgm:pt modelId="{BA5089DF-644C-4986-AD6D-734AA2723511}" type="pres">
      <dgm:prSet presAssocID="{4AB09E01-824D-4364-8C59-4B30754AC0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DC532F9-7630-4A62-A3A3-4688E9200020}" type="pres">
      <dgm:prSet presAssocID="{4AB09E01-824D-4364-8C59-4B30754AC073}" presName="spaceRect" presStyleCnt="0"/>
      <dgm:spPr/>
    </dgm:pt>
    <dgm:pt modelId="{481212E2-6AA2-45AB-9FEA-2FE211524D78}" type="pres">
      <dgm:prSet presAssocID="{4AB09E01-824D-4364-8C59-4B30754AC073}" presName="parTx" presStyleLbl="revTx" presStyleIdx="2" presStyleCnt="4">
        <dgm:presLayoutVars>
          <dgm:chMax val="0"/>
          <dgm:chPref val="0"/>
        </dgm:presLayoutVars>
      </dgm:prSet>
      <dgm:spPr/>
    </dgm:pt>
    <dgm:pt modelId="{0AC109FE-B471-4730-9025-36349A6D01D6}" type="pres">
      <dgm:prSet presAssocID="{C2BFF387-10C0-46D7-BE6E-97BFB545C811}" presName="sibTrans" presStyleCnt="0"/>
      <dgm:spPr/>
    </dgm:pt>
    <dgm:pt modelId="{BEBB120E-8D9E-40E4-8ED6-B1E929C8FB0A}" type="pres">
      <dgm:prSet presAssocID="{D5631B8C-0EEE-4D48-82DC-7559C9B2911E}" presName="compNode" presStyleCnt="0"/>
      <dgm:spPr/>
    </dgm:pt>
    <dgm:pt modelId="{F9EE8D2C-D49E-4296-8D10-5F77E94FFC6B}" type="pres">
      <dgm:prSet presAssocID="{D5631B8C-0EEE-4D48-82DC-7559C9B2911E}" presName="bgRect" presStyleLbl="bgShp" presStyleIdx="3" presStyleCnt="4"/>
      <dgm:spPr/>
    </dgm:pt>
    <dgm:pt modelId="{5FC39BD6-6A64-4A0A-B5B2-C753C2572202}" type="pres">
      <dgm:prSet presAssocID="{D5631B8C-0EEE-4D48-82DC-7559C9B291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2775081-EA09-4AB8-8446-E4B019E57592}" type="pres">
      <dgm:prSet presAssocID="{D5631B8C-0EEE-4D48-82DC-7559C9B2911E}" presName="spaceRect" presStyleCnt="0"/>
      <dgm:spPr/>
    </dgm:pt>
    <dgm:pt modelId="{E71D31A0-5F48-4AB3-BC26-6EF59FE21212}" type="pres">
      <dgm:prSet presAssocID="{D5631B8C-0EEE-4D48-82DC-7559C9B291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1935633-AF2F-497A-B4A6-492D70115D89}" type="presOf" srcId="{4AB09E01-824D-4364-8C59-4B30754AC073}" destId="{481212E2-6AA2-45AB-9FEA-2FE211524D78}" srcOrd="0" destOrd="0" presId="urn:microsoft.com/office/officeart/2018/2/layout/IconVerticalSolidList"/>
    <dgm:cxn modelId="{A80CDC51-2E09-4BDC-A329-8488460150F2}" srcId="{0E9405A4-0E7A-4F92-B86C-C64794A72375}" destId="{B6725E6A-6EDC-44B2-A77A-EC32C23B3768}" srcOrd="1" destOrd="0" parTransId="{2E81F82C-C094-4A58-ACCC-9181BBFE3CD1}" sibTransId="{C3315D60-E3DA-45F6-86E6-9D3C43CE6674}"/>
    <dgm:cxn modelId="{0A0DB363-CD00-45A7-A656-BBED0FDEF4AB}" srcId="{0E9405A4-0E7A-4F92-B86C-C64794A72375}" destId="{D5631B8C-0EEE-4D48-82DC-7559C9B2911E}" srcOrd="3" destOrd="0" parTransId="{02ABD15F-374F-4AAE-9590-A6E6367F88F8}" sibTransId="{51F7419D-518E-4AE3-A0BC-7EDF819458B4}"/>
    <dgm:cxn modelId="{1C371864-CF9D-4B39-8D1C-BEDB6BE77502}" type="presOf" srcId="{913380D6-1BBD-4E7F-94B3-DB80EE0F1FD8}" destId="{87402B01-EEA3-449B-964F-F896014A5D62}" srcOrd="0" destOrd="0" presId="urn:microsoft.com/office/officeart/2018/2/layout/IconVerticalSolidList"/>
    <dgm:cxn modelId="{91103B6E-F320-41F1-9EB9-6E6E17439437}" type="presOf" srcId="{B6725E6A-6EDC-44B2-A77A-EC32C23B3768}" destId="{99A89959-D49E-4223-9B27-9057A0EB79E4}" srcOrd="0" destOrd="0" presId="urn:microsoft.com/office/officeart/2018/2/layout/IconVerticalSolidList"/>
    <dgm:cxn modelId="{B8958C97-BA6B-4BB9-8920-288DBC85DD21}" srcId="{0E9405A4-0E7A-4F92-B86C-C64794A72375}" destId="{4AB09E01-824D-4364-8C59-4B30754AC073}" srcOrd="2" destOrd="0" parTransId="{8A41D53A-36E2-462E-A183-2E1F02FA2F74}" sibTransId="{C2BFF387-10C0-46D7-BE6E-97BFB545C811}"/>
    <dgm:cxn modelId="{707389DF-B5F9-4E11-A3E6-0F421FED1A22}" type="presOf" srcId="{D5631B8C-0EEE-4D48-82DC-7559C9B2911E}" destId="{E71D31A0-5F48-4AB3-BC26-6EF59FE21212}" srcOrd="0" destOrd="0" presId="urn:microsoft.com/office/officeart/2018/2/layout/IconVerticalSolidList"/>
    <dgm:cxn modelId="{94204DE4-13DA-401A-B78C-DC15BB75B4FF}" srcId="{0E9405A4-0E7A-4F92-B86C-C64794A72375}" destId="{913380D6-1BBD-4E7F-94B3-DB80EE0F1FD8}" srcOrd="0" destOrd="0" parTransId="{4D58EE3A-9E00-4594-B97E-67CC12225861}" sibTransId="{15558996-ECFC-48AE-9800-4254C9DD1F79}"/>
    <dgm:cxn modelId="{C13F57F8-7838-45E4-B3CE-6F609A2D65E6}" type="presOf" srcId="{0E9405A4-0E7A-4F92-B86C-C64794A72375}" destId="{50D82F07-6001-4F43-856B-C0AD4194F602}" srcOrd="0" destOrd="0" presId="urn:microsoft.com/office/officeart/2018/2/layout/IconVerticalSolidList"/>
    <dgm:cxn modelId="{FD6C1D8B-D2FC-4AFD-9E04-0E9FF8A61857}" type="presParOf" srcId="{50D82F07-6001-4F43-856B-C0AD4194F602}" destId="{295FC612-A009-44EE-B16C-AD0D7A3EFBAE}" srcOrd="0" destOrd="0" presId="urn:microsoft.com/office/officeart/2018/2/layout/IconVerticalSolidList"/>
    <dgm:cxn modelId="{9059411A-4362-48C8-B9A1-D58822C89BA6}" type="presParOf" srcId="{295FC612-A009-44EE-B16C-AD0D7A3EFBAE}" destId="{2FB1489F-77D0-496B-9E39-27C24CFF8109}" srcOrd="0" destOrd="0" presId="urn:microsoft.com/office/officeart/2018/2/layout/IconVerticalSolidList"/>
    <dgm:cxn modelId="{A0AF487D-5929-42B5-85D9-D83ADA57D602}" type="presParOf" srcId="{295FC612-A009-44EE-B16C-AD0D7A3EFBAE}" destId="{81462349-F1CC-4268-9D18-84B5149102DF}" srcOrd="1" destOrd="0" presId="urn:microsoft.com/office/officeart/2018/2/layout/IconVerticalSolidList"/>
    <dgm:cxn modelId="{9D820759-0217-4B4B-BA7C-BA867E0C0B7F}" type="presParOf" srcId="{295FC612-A009-44EE-B16C-AD0D7A3EFBAE}" destId="{9ED13C37-A6BA-4CFF-814D-C591C9362ABD}" srcOrd="2" destOrd="0" presId="urn:microsoft.com/office/officeart/2018/2/layout/IconVerticalSolidList"/>
    <dgm:cxn modelId="{3398B417-A897-4016-9956-E3E428649391}" type="presParOf" srcId="{295FC612-A009-44EE-B16C-AD0D7A3EFBAE}" destId="{87402B01-EEA3-449B-964F-F896014A5D62}" srcOrd="3" destOrd="0" presId="urn:microsoft.com/office/officeart/2018/2/layout/IconVerticalSolidList"/>
    <dgm:cxn modelId="{53BEA42C-F958-4C14-8812-50AF6869A562}" type="presParOf" srcId="{50D82F07-6001-4F43-856B-C0AD4194F602}" destId="{9508233A-FF8E-496D-93E6-3DBF411B48F3}" srcOrd="1" destOrd="0" presId="urn:microsoft.com/office/officeart/2018/2/layout/IconVerticalSolidList"/>
    <dgm:cxn modelId="{8F224800-FDC3-40CD-9BE5-D2EF7C416076}" type="presParOf" srcId="{50D82F07-6001-4F43-856B-C0AD4194F602}" destId="{951D1780-3B9D-402C-A9C5-6920B48DB8B5}" srcOrd="2" destOrd="0" presId="urn:microsoft.com/office/officeart/2018/2/layout/IconVerticalSolidList"/>
    <dgm:cxn modelId="{E567465F-01F0-4AF6-A9F2-6E1B30AA1236}" type="presParOf" srcId="{951D1780-3B9D-402C-A9C5-6920B48DB8B5}" destId="{598F20C6-224D-4F61-B4EB-0CD0DC1D6594}" srcOrd="0" destOrd="0" presId="urn:microsoft.com/office/officeart/2018/2/layout/IconVerticalSolidList"/>
    <dgm:cxn modelId="{E2A394E7-9897-41E0-BA2E-9D5CBAD05450}" type="presParOf" srcId="{951D1780-3B9D-402C-A9C5-6920B48DB8B5}" destId="{375E3002-798D-4264-9FFC-0BBC61F7D55C}" srcOrd="1" destOrd="0" presId="urn:microsoft.com/office/officeart/2018/2/layout/IconVerticalSolidList"/>
    <dgm:cxn modelId="{96952AE8-39B7-4BFB-89EC-3550F629FCC9}" type="presParOf" srcId="{951D1780-3B9D-402C-A9C5-6920B48DB8B5}" destId="{FB341F44-313E-49B4-83BE-EE4C2600F9FA}" srcOrd="2" destOrd="0" presId="urn:microsoft.com/office/officeart/2018/2/layout/IconVerticalSolidList"/>
    <dgm:cxn modelId="{860DB05D-68CA-43B1-B193-7DEBD9F4DA6D}" type="presParOf" srcId="{951D1780-3B9D-402C-A9C5-6920B48DB8B5}" destId="{99A89959-D49E-4223-9B27-9057A0EB79E4}" srcOrd="3" destOrd="0" presId="urn:microsoft.com/office/officeart/2018/2/layout/IconVerticalSolidList"/>
    <dgm:cxn modelId="{41BE5E99-CAB0-4469-A85B-8D0D8C3EEF68}" type="presParOf" srcId="{50D82F07-6001-4F43-856B-C0AD4194F602}" destId="{C2E6C2F0-3554-4815-8574-22A4FBFF9BD1}" srcOrd="3" destOrd="0" presId="urn:microsoft.com/office/officeart/2018/2/layout/IconVerticalSolidList"/>
    <dgm:cxn modelId="{34398109-DD24-4807-87EA-D1B7448683A4}" type="presParOf" srcId="{50D82F07-6001-4F43-856B-C0AD4194F602}" destId="{E79410D6-16C3-4E5B-A24A-D5F057BF7274}" srcOrd="4" destOrd="0" presId="urn:microsoft.com/office/officeart/2018/2/layout/IconVerticalSolidList"/>
    <dgm:cxn modelId="{3E8B6AB9-1D6D-4EFE-8629-D4CACDB9732D}" type="presParOf" srcId="{E79410D6-16C3-4E5B-A24A-D5F057BF7274}" destId="{EA606235-EE20-435A-AF5E-CA11D02F5F6B}" srcOrd="0" destOrd="0" presId="urn:microsoft.com/office/officeart/2018/2/layout/IconVerticalSolidList"/>
    <dgm:cxn modelId="{25F50175-1384-471A-A58B-98A82F510CBD}" type="presParOf" srcId="{E79410D6-16C3-4E5B-A24A-D5F057BF7274}" destId="{BA5089DF-644C-4986-AD6D-734AA2723511}" srcOrd="1" destOrd="0" presId="urn:microsoft.com/office/officeart/2018/2/layout/IconVerticalSolidList"/>
    <dgm:cxn modelId="{90B00BA3-73A0-4286-9529-A2EDBD0A72A6}" type="presParOf" srcId="{E79410D6-16C3-4E5B-A24A-D5F057BF7274}" destId="{FDC532F9-7630-4A62-A3A3-4688E9200020}" srcOrd="2" destOrd="0" presId="urn:microsoft.com/office/officeart/2018/2/layout/IconVerticalSolidList"/>
    <dgm:cxn modelId="{BD28872F-8C6C-457B-9C28-F59526AAC112}" type="presParOf" srcId="{E79410D6-16C3-4E5B-A24A-D5F057BF7274}" destId="{481212E2-6AA2-45AB-9FEA-2FE211524D78}" srcOrd="3" destOrd="0" presId="urn:microsoft.com/office/officeart/2018/2/layout/IconVerticalSolidList"/>
    <dgm:cxn modelId="{F9B9E8FF-A8A0-419F-9738-41863FCF8CC7}" type="presParOf" srcId="{50D82F07-6001-4F43-856B-C0AD4194F602}" destId="{0AC109FE-B471-4730-9025-36349A6D01D6}" srcOrd="5" destOrd="0" presId="urn:microsoft.com/office/officeart/2018/2/layout/IconVerticalSolidList"/>
    <dgm:cxn modelId="{2DBB544E-EBFA-44EE-B984-9BD18D10FBF2}" type="presParOf" srcId="{50D82F07-6001-4F43-856B-C0AD4194F602}" destId="{BEBB120E-8D9E-40E4-8ED6-B1E929C8FB0A}" srcOrd="6" destOrd="0" presId="urn:microsoft.com/office/officeart/2018/2/layout/IconVerticalSolidList"/>
    <dgm:cxn modelId="{41E35F44-9EC3-4EB8-A8E7-B8CDAF8E5941}" type="presParOf" srcId="{BEBB120E-8D9E-40E4-8ED6-B1E929C8FB0A}" destId="{F9EE8D2C-D49E-4296-8D10-5F77E94FFC6B}" srcOrd="0" destOrd="0" presId="urn:microsoft.com/office/officeart/2018/2/layout/IconVerticalSolidList"/>
    <dgm:cxn modelId="{8EF0E58C-51D5-4AF3-A701-9EB7E01973FE}" type="presParOf" srcId="{BEBB120E-8D9E-40E4-8ED6-B1E929C8FB0A}" destId="{5FC39BD6-6A64-4A0A-B5B2-C753C2572202}" srcOrd="1" destOrd="0" presId="urn:microsoft.com/office/officeart/2018/2/layout/IconVerticalSolidList"/>
    <dgm:cxn modelId="{11767F14-4777-44C4-A07A-CEB8B279C8FF}" type="presParOf" srcId="{BEBB120E-8D9E-40E4-8ED6-B1E929C8FB0A}" destId="{42775081-EA09-4AB8-8446-E4B019E57592}" srcOrd="2" destOrd="0" presId="urn:microsoft.com/office/officeart/2018/2/layout/IconVerticalSolidList"/>
    <dgm:cxn modelId="{F8E7F612-A64E-4139-858E-0F20481BFFC3}" type="presParOf" srcId="{BEBB120E-8D9E-40E4-8ED6-B1E929C8FB0A}" destId="{E71D31A0-5F48-4AB3-BC26-6EF59FE212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BD8FE-1936-45A0-ABBC-FEF31F8E6043}">
      <dsp:nvSpPr>
        <dsp:cNvPr id="0" name=""/>
        <dsp:cNvSpPr/>
      </dsp:nvSpPr>
      <dsp:spPr>
        <a:xfrm rot="5400000">
          <a:off x="5709167" y="-2416456"/>
          <a:ext cx="688320" cy="569724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Ask for the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bankruptcy case number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and where the debtor filed it.</a:t>
          </a:r>
        </a:p>
      </dsp:txBody>
      <dsp:txXfrm rot="-5400000">
        <a:off x="3204703" y="121609"/>
        <a:ext cx="5663648" cy="621118"/>
      </dsp:txXfrm>
    </dsp:sp>
    <dsp:sp modelId="{8A732EBD-AAB8-42AA-B2C0-9849A8BA28D9}">
      <dsp:nvSpPr>
        <dsp:cNvPr id="0" name=""/>
        <dsp:cNvSpPr/>
      </dsp:nvSpPr>
      <dsp:spPr>
        <a:xfrm>
          <a:off x="0" y="1967"/>
          <a:ext cx="3204702" cy="86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Ask</a:t>
          </a:r>
        </a:p>
      </dsp:txBody>
      <dsp:txXfrm>
        <a:off x="42001" y="43968"/>
        <a:ext cx="3120700" cy="776398"/>
      </dsp:txXfrm>
    </dsp:sp>
    <dsp:sp modelId="{49BA5472-5E68-4FE9-A511-D4017FC649D0}">
      <dsp:nvSpPr>
        <dsp:cNvPr id="0" name=""/>
        <dsp:cNvSpPr/>
      </dsp:nvSpPr>
      <dsp:spPr>
        <a:xfrm rot="5400000">
          <a:off x="5709167" y="-1513035"/>
          <a:ext cx="688320" cy="569724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Consider whether the state proceeding would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violate the stay.</a:t>
          </a:r>
        </a:p>
      </dsp:txBody>
      <dsp:txXfrm rot="-5400000">
        <a:off x="3204703" y="1025030"/>
        <a:ext cx="5663648" cy="621118"/>
      </dsp:txXfrm>
    </dsp:sp>
    <dsp:sp modelId="{3FFC24D4-94EA-4D65-955F-8ED2174907C5}">
      <dsp:nvSpPr>
        <dsp:cNvPr id="0" name=""/>
        <dsp:cNvSpPr/>
      </dsp:nvSpPr>
      <dsp:spPr>
        <a:xfrm>
          <a:off x="0" y="905388"/>
          <a:ext cx="3204702" cy="86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Consider</a:t>
          </a:r>
        </a:p>
      </dsp:txBody>
      <dsp:txXfrm>
        <a:off x="42001" y="947389"/>
        <a:ext cx="3120700" cy="776398"/>
      </dsp:txXfrm>
    </dsp:sp>
    <dsp:sp modelId="{A90094CE-D804-4F05-A0CF-689B3C733CD6}">
      <dsp:nvSpPr>
        <dsp:cNvPr id="0" name=""/>
        <dsp:cNvSpPr/>
      </dsp:nvSpPr>
      <dsp:spPr>
        <a:xfrm rot="5400000">
          <a:off x="5695376" y="-609614"/>
          <a:ext cx="715901" cy="56972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If you think the stay applies,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continue the proceeding until you have confirmation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there is relief from the stay or the stay was dissolved.</a:t>
          </a:r>
        </a:p>
      </dsp:txBody>
      <dsp:txXfrm rot="-5400000">
        <a:off x="3204703" y="1916006"/>
        <a:ext cx="5662302" cy="646007"/>
      </dsp:txXfrm>
    </dsp:sp>
    <dsp:sp modelId="{4C4A71FD-0E49-4761-B683-B70AA655CCC1}">
      <dsp:nvSpPr>
        <dsp:cNvPr id="0" name=""/>
        <dsp:cNvSpPr/>
      </dsp:nvSpPr>
      <dsp:spPr>
        <a:xfrm>
          <a:off x="0" y="1808809"/>
          <a:ext cx="3204702" cy="86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Continue</a:t>
          </a:r>
        </a:p>
      </dsp:txBody>
      <dsp:txXfrm>
        <a:off x="42001" y="1850810"/>
        <a:ext cx="3120700" cy="776398"/>
      </dsp:txXfrm>
    </dsp:sp>
    <dsp:sp modelId="{355DE0A5-F156-4569-B3BE-5C927606E65C}">
      <dsp:nvSpPr>
        <dsp:cNvPr id="0" name=""/>
        <dsp:cNvSpPr/>
      </dsp:nvSpPr>
      <dsp:spPr>
        <a:xfrm rot="5400000">
          <a:off x="5709167" y="293806"/>
          <a:ext cx="688320" cy="56972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Call the bankruptcy clerk’s office 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to ask whether the debtor filed a petition and whether relief from the automatic stay was granted.</a:t>
          </a:r>
        </a:p>
      </dsp:txBody>
      <dsp:txXfrm rot="-5400000">
        <a:off x="3204703" y="2831872"/>
        <a:ext cx="5663648" cy="621118"/>
      </dsp:txXfrm>
    </dsp:sp>
    <dsp:sp modelId="{E2124957-ACAB-4983-A83B-79EC45BBD869}">
      <dsp:nvSpPr>
        <dsp:cNvPr id="0" name=""/>
        <dsp:cNvSpPr/>
      </dsp:nvSpPr>
      <dsp:spPr>
        <a:xfrm>
          <a:off x="0" y="2712230"/>
          <a:ext cx="3204702" cy="86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latin typeface="Arial" panose="020B0604020202020204" pitchFamily="34" charset="0"/>
              <a:cs typeface="Arial" panose="020B0604020202020204" pitchFamily="34" charset="0"/>
            </a:rPr>
            <a:t>Call</a:t>
          </a:r>
        </a:p>
      </dsp:txBody>
      <dsp:txXfrm>
        <a:off x="42001" y="2754231"/>
        <a:ext cx="3120700" cy="776398"/>
      </dsp:txXfrm>
    </dsp:sp>
    <dsp:sp modelId="{35325D54-5939-4B0A-A492-5BD093D8BFBB}">
      <dsp:nvSpPr>
        <dsp:cNvPr id="0" name=""/>
        <dsp:cNvSpPr/>
      </dsp:nvSpPr>
      <dsp:spPr>
        <a:xfrm rot="5400000">
          <a:off x="5709167" y="1197227"/>
          <a:ext cx="688320" cy="569724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Call a bankruptcy judge (or his/her law clerk) 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– Many bankruptcy judges would welcome calls from state court judges!</a:t>
          </a:r>
        </a:p>
      </dsp:txBody>
      <dsp:txXfrm rot="-5400000">
        <a:off x="3204703" y="3735293"/>
        <a:ext cx="5663648" cy="621118"/>
      </dsp:txXfrm>
    </dsp:sp>
    <dsp:sp modelId="{61226AD9-C3D2-41F8-BD65-FE376F0A7E54}">
      <dsp:nvSpPr>
        <dsp:cNvPr id="0" name=""/>
        <dsp:cNvSpPr/>
      </dsp:nvSpPr>
      <dsp:spPr>
        <a:xfrm>
          <a:off x="0" y="3615651"/>
          <a:ext cx="3204702" cy="86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latin typeface="Arial" panose="020B0604020202020204" pitchFamily="34" charset="0"/>
              <a:cs typeface="Arial" panose="020B0604020202020204" pitchFamily="34" charset="0"/>
            </a:rPr>
            <a:t>Call</a:t>
          </a:r>
        </a:p>
      </dsp:txBody>
      <dsp:txXfrm>
        <a:off x="42001" y="3657652"/>
        <a:ext cx="3120700" cy="776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32EE3-6764-4CFA-9072-9D18094F6DD8}">
      <dsp:nvSpPr>
        <dsp:cNvPr id="0" name=""/>
        <dsp:cNvSpPr/>
      </dsp:nvSpPr>
      <dsp:spPr>
        <a:xfrm>
          <a:off x="164068" y="1124596"/>
          <a:ext cx="1136699" cy="11366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9349E-E30F-45C5-B90A-015108A7E3CC}">
      <dsp:nvSpPr>
        <dsp:cNvPr id="0" name=""/>
        <dsp:cNvSpPr/>
      </dsp:nvSpPr>
      <dsp:spPr>
        <a:xfrm>
          <a:off x="402774" y="1363303"/>
          <a:ext cx="659285" cy="65928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6DFBA-5E68-4515-BC52-AAB8D97576EE}">
      <dsp:nvSpPr>
        <dsp:cNvPr id="0" name=""/>
        <dsp:cNvSpPr/>
      </dsp:nvSpPr>
      <dsp:spPr>
        <a:xfrm>
          <a:off x="1544345" y="1124596"/>
          <a:ext cx="2679362" cy="11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Debtor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:  Individual or organization that has voluntarily filed a bankruptcy petition or, in rare cases, is the subject of an involuntary bankruptcy commenced by creditors. </a:t>
          </a:r>
        </a:p>
      </dsp:txBody>
      <dsp:txXfrm>
        <a:off x="1544345" y="1124596"/>
        <a:ext cx="2679362" cy="1136699"/>
      </dsp:txXfrm>
    </dsp:sp>
    <dsp:sp modelId="{205A7D10-1375-42BA-88C9-B60E7E41E5AA}">
      <dsp:nvSpPr>
        <dsp:cNvPr id="0" name=""/>
        <dsp:cNvSpPr/>
      </dsp:nvSpPr>
      <dsp:spPr>
        <a:xfrm>
          <a:off x="4690566" y="1124596"/>
          <a:ext cx="1136699" cy="1136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0AC18-F701-4E5E-967B-4CF21A427126}">
      <dsp:nvSpPr>
        <dsp:cNvPr id="0" name=""/>
        <dsp:cNvSpPr/>
      </dsp:nvSpPr>
      <dsp:spPr>
        <a:xfrm>
          <a:off x="4929273" y="1363303"/>
          <a:ext cx="659285" cy="659285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5DD69-134E-46C6-A2FF-F7783CDF80F4}">
      <dsp:nvSpPr>
        <dsp:cNvPr id="0" name=""/>
        <dsp:cNvSpPr/>
      </dsp:nvSpPr>
      <dsp:spPr>
        <a:xfrm>
          <a:off x="6070843" y="1124596"/>
          <a:ext cx="2679362" cy="11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Debtor-in-possession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:  Debtor in a case that maintains possession and control of its assets (i.e., existing management remains in place) in bankruptcy.</a:t>
          </a:r>
        </a:p>
      </dsp:txBody>
      <dsp:txXfrm>
        <a:off x="6070843" y="1124596"/>
        <a:ext cx="2679362" cy="1136699"/>
      </dsp:txXfrm>
    </dsp:sp>
    <dsp:sp modelId="{65E7D345-0E3A-4FCF-B16F-A5987519A43D}">
      <dsp:nvSpPr>
        <dsp:cNvPr id="0" name=""/>
        <dsp:cNvSpPr/>
      </dsp:nvSpPr>
      <dsp:spPr>
        <a:xfrm>
          <a:off x="164068" y="3187610"/>
          <a:ext cx="1136699" cy="11366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D0CA3-CEE9-4A82-B237-3015EC6230E7}">
      <dsp:nvSpPr>
        <dsp:cNvPr id="0" name=""/>
        <dsp:cNvSpPr/>
      </dsp:nvSpPr>
      <dsp:spPr>
        <a:xfrm>
          <a:off x="402774" y="3426316"/>
          <a:ext cx="659285" cy="659285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1DB17-5E7D-4C25-B48B-F1284E1C6BBA}">
      <dsp:nvSpPr>
        <dsp:cNvPr id="0" name=""/>
        <dsp:cNvSpPr/>
      </dsp:nvSpPr>
      <dsp:spPr>
        <a:xfrm>
          <a:off x="1544345" y="3187610"/>
          <a:ext cx="2679362" cy="11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Creditors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:  Individuals or organizations to which the debtor owes money or that claim to be owed money by the debtor.</a:t>
          </a:r>
        </a:p>
      </dsp:txBody>
      <dsp:txXfrm>
        <a:off x="1544345" y="3187610"/>
        <a:ext cx="2679362" cy="1136699"/>
      </dsp:txXfrm>
    </dsp:sp>
    <dsp:sp modelId="{41E7B948-04A2-4DA9-9E84-6D39A5254992}">
      <dsp:nvSpPr>
        <dsp:cNvPr id="0" name=""/>
        <dsp:cNvSpPr/>
      </dsp:nvSpPr>
      <dsp:spPr>
        <a:xfrm>
          <a:off x="4690566" y="3187610"/>
          <a:ext cx="1136699" cy="11366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BF19F-5A98-4271-9621-37235261C012}">
      <dsp:nvSpPr>
        <dsp:cNvPr id="0" name=""/>
        <dsp:cNvSpPr/>
      </dsp:nvSpPr>
      <dsp:spPr>
        <a:xfrm>
          <a:off x="4929273" y="3426316"/>
          <a:ext cx="659285" cy="659285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bg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bg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4BC63-FE08-4C3B-B7E9-B73EB4EE9D82}">
      <dsp:nvSpPr>
        <dsp:cNvPr id="0" name=""/>
        <dsp:cNvSpPr/>
      </dsp:nvSpPr>
      <dsp:spPr>
        <a:xfrm>
          <a:off x="6070843" y="3385804"/>
          <a:ext cx="2679362" cy="11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Trustee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:  Representative of the bankruptcy estate who exercises statutory powers, principally for the benefit of unsecured creditors.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500" i="1" kern="1200" dirty="0">
              <a:latin typeface="Arial" panose="020B0604020202020204" pitchFamily="34" charset="0"/>
              <a:cs typeface="Arial" panose="020B0604020202020204" pitchFamily="34" charset="0"/>
            </a:rPr>
            <a:t>Trustee is always appointed or elected in Chapters 7, 12, 13; sometimes in Chapter 11; never in Chapter 9.</a:t>
          </a:r>
          <a:endParaRPr lang="en-US" sz="15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0843" y="3385804"/>
        <a:ext cx="2679362" cy="1136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A7D10-1375-42BA-88C9-B60E7E41E5AA}">
      <dsp:nvSpPr>
        <dsp:cNvPr id="0" name=""/>
        <dsp:cNvSpPr/>
      </dsp:nvSpPr>
      <dsp:spPr>
        <a:xfrm>
          <a:off x="709361" y="1131403"/>
          <a:ext cx="2141397" cy="21413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0AC18-F701-4E5E-967B-4CF21A427126}">
      <dsp:nvSpPr>
        <dsp:cNvPr id="0" name=""/>
        <dsp:cNvSpPr/>
      </dsp:nvSpPr>
      <dsp:spPr>
        <a:xfrm>
          <a:off x="1159054" y="1559658"/>
          <a:ext cx="1242010" cy="1242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5DD69-134E-46C6-A2FF-F7783CDF80F4}">
      <dsp:nvSpPr>
        <dsp:cNvPr id="0" name=""/>
        <dsp:cNvSpPr/>
      </dsp:nvSpPr>
      <dsp:spPr>
        <a:xfrm>
          <a:off x="3112995" y="1533579"/>
          <a:ext cx="5047579" cy="214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Creditors’ Committee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:  A committee of creditors appointed by the U.S. Trustee in Chapter 11 cases and ordinarily consisting of unsecured creditors holding the largest unsecured claims against the debtor; consults with “debtor-in-possession” on administration of the case; investigates the debtor’s conduct and operation of the business; participates in formulating a plan of reorganization.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Creditors’ committees may also be formed for other claimant groups such as secured creditors, bondholders, and retirees.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112995" y="1533579"/>
        <a:ext cx="5047579" cy="2141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A1A88-BDBA-4E66-8CED-93FE8BD9D011}">
      <dsp:nvSpPr>
        <dsp:cNvPr id="0" name=""/>
        <dsp:cNvSpPr/>
      </dsp:nvSpPr>
      <dsp:spPr>
        <a:xfrm>
          <a:off x="0" y="37174"/>
          <a:ext cx="5510151" cy="100554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Petition, schedules, and statement </a:t>
          </a:r>
          <a:b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of financial affairs filed</a:t>
          </a:r>
        </a:p>
      </dsp:txBody>
      <dsp:txXfrm>
        <a:off x="49087" y="86261"/>
        <a:ext cx="5411977" cy="907370"/>
      </dsp:txXfrm>
    </dsp:sp>
    <dsp:sp modelId="{2F45DE2B-077F-4A48-8C91-8FB2D9ABA97F}">
      <dsp:nvSpPr>
        <dsp:cNvPr id="0" name=""/>
        <dsp:cNvSpPr/>
      </dsp:nvSpPr>
      <dsp:spPr>
        <a:xfrm>
          <a:off x="0" y="1042718"/>
          <a:ext cx="5510151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4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inception of automatic stay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creation of the “estate”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appointment of trustee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notice to creditors of case commencement, meeting of creditors, and discharge and claims objections</a:t>
          </a:r>
        </a:p>
      </dsp:txBody>
      <dsp:txXfrm>
        <a:off x="0" y="1042718"/>
        <a:ext cx="5510151" cy="1788480"/>
      </dsp:txXfrm>
    </dsp:sp>
    <dsp:sp modelId="{A6BD9EA6-909F-4221-BCB6-95EB9E4EC33F}">
      <dsp:nvSpPr>
        <dsp:cNvPr id="0" name=""/>
        <dsp:cNvSpPr/>
      </dsp:nvSpPr>
      <dsp:spPr>
        <a:xfrm>
          <a:off x="0" y="2831198"/>
          <a:ext cx="5510151" cy="648582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Meeting of creditors (“341 meeting”)</a:t>
          </a:r>
        </a:p>
      </dsp:txBody>
      <dsp:txXfrm>
        <a:off x="31661" y="2862859"/>
        <a:ext cx="5446829" cy="585260"/>
      </dsp:txXfrm>
    </dsp:sp>
    <dsp:sp modelId="{9A3403C9-DC2B-478D-B431-670035E1A40D}">
      <dsp:nvSpPr>
        <dsp:cNvPr id="0" name=""/>
        <dsp:cNvSpPr/>
      </dsp:nvSpPr>
      <dsp:spPr>
        <a:xfrm>
          <a:off x="0" y="3548901"/>
          <a:ext cx="5510151" cy="644351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Issuance of Discharge</a:t>
          </a:r>
        </a:p>
      </dsp:txBody>
      <dsp:txXfrm>
        <a:off x="31455" y="3580356"/>
        <a:ext cx="5447241" cy="581441"/>
      </dsp:txXfrm>
    </dsp:sp>
    <dsp:sp modelId="{944A1B11-E32D-4F8F-B174-B3B77DAC3828}">
      <dsp:nvSpPr>
        <dsp:cNvPr id="0" name=""/>
        <dsp:cNvSpPr/>
      </dsp:nvSpPr>
      <dsp:spPr>
        <a:xfrm>
          <a:off x="0" y="4262373"/>
          <a:ext cx="5510151" cy="927749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Liquidation of Nonexempt Assets, if any (prevalence of “no asset” cases)</a:t>
          </a:r>
        </a:p>
      </dsp:txBody>
      <dsp:txXfrm>
        <a:off x="45289" y="4307662"/>
        <a:ext cx="5419573" cy="837171"/>
      </dsp:txXfrm>
    </dsp:sp>
    <dsp:sp modelId="{5B245786-762E-442C-84F3-93D91B691C59}">
      <dsp:nvSpPr>
        <dsp:cNvPr id="0" name=""/>
        <dsp:cNvSpPr/>
      </dsp:nvSpPr>
      <dsp:spPr>
        <a:xfrm>
          <a:off x="0" y="5259243"/>
          <a:ext cx="5510151" cy="66001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Closing of case </a:t>
          </a:r>
        </a:p>
      </dsp:txBody>
      <dsp:txXfrm>
        <a:off x="32219" y="5291462"/>
        <a:ext cx="5445713" cy="595578"/>
      </dsp:txXfrm>
    </dsp:sp>
    <dsp:sp modelId="{4480801E-DBA3-DB45-867D-98F1C8EA3B14}">
      <dsp:nvSpPr>
        <dsp:cNvPr id="0" name=""/>
        <dsp:cNvSpPr/>
      </dsp:nvSpPr>
      <dsp:spPr>
        <a:xfrm>
          <a:off x="0" y="5919259"/>
          <a:ext cx="5510151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4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 b="1"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Note:  The majority of cases are over in about 120 days</a:t>
          </a:r>
        </a:p>
      </dsp:txBody>
      <dsp:txXfrm>
        <a:off x="0" y="5919259"/>
        <a:ext cx="5510151" cy="521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004EF-5CFE-4044-A594-B0B9966C9337}">
      <dsp:nvSpPr>
        <dsp:cNvPr id="0" name=""/>
        <dsp:cNvSpPr/>
      </dsp:nvSpPr>
      <dsp:spPr>
        <a:xfrm>
          <a:off x="0" y="185324"/>
          <a:ext cx="4885203" cy="81080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Petition, schedules, and statement of financial affairs filed</a:t>
          </a:r>
        </a:p>
      </dsp:txBody>
      <dsp:txXfrm>
        <a:off x="39580" y="224904"/>
        <a:ext cx="4806043" cy="731649"/>
      </dsp:txXfrm>
    </dsp:sp>
    <dsp:sp modelId="{3D9DCF72-FCD4-45BB-9407-72A4AD717054}">
      <dsp:nvSpPr>
        <dsp:cNvPr id="0" name=""/>
        <dsp:cNvSpPr/>
      </dsp:nvSpPr>
      <dsp:spPr>
        <a:xfrm>
          <a:off x="0" y="996134"/>
          <a:ext cx="4885203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inception of automatic stay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creation of the “estate,” but debtor remains in possession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appointment of trustee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notice to creditors of case commencement, meeting of creditors, and discharge and claims objections</a:t>
          </a:r>
        </a:p>
      </dsp:txBody>
      <dsp:txXfrm>
        <a:off x="0" y="996134"/>
        <a:ext cx="4885203" cy="1695330"/>
      </dsp:txXfrm>
    </dsp:sp>
    <dsp:sp modelId="{5BEBDC7E-3524-4BC1-96F7-475C7F70AF99}">
      <dsp:nvSpPr>
        <dsp:cNvPr id="0" name=""/>
        <dsp:cNvSpPr/>
      </dsp:nvSpPr>
      <dsp:spPr>
        <a:xfrm>
          <a:off x="0" y="2691464"/>
          <a:ext cx="4885203" cy="589110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Filing of plan</a:t>
          </a:r>
        </a:p>
      </dsp:txBody>
      <dsp:txXfrm>
        <a:off x="28758" y="2720222"/>
        <a:ext cx="4827687" cy="531594"/>
      </dsp:txXfrm>
    </dsp:sp>
    <dsp:sp modelId="{42227490-6172-4D78-AFA8-EE5AE11ABB27}">
      <dsp:nvSpPr>
        <dsp:cNvPr id="0" name=""/>
        <dsp:cNvSpPr/>
      </dsp:nvSpPr>
      <dsp:spPr>
        <a:xfrm>
          <a:off x="0" y="3341054"/>
          <a:ext cx="4885203" cy="61646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>
              <a:latin typeface="Arial" panose="020B0604020202020204" pitchFamily="34" charset="0"/>
              <a:cs typeface="Arial" panose="020B0604020202020204" pitchFamily="34" charset="0"/>
            </a:rPr>
            <a:t>Meeting of creditors (“341 meeting”)</a:t>
          </a:r>
        </a:p>
      </dsp:txBody>
      <dsp:txXfrm>
        <a:off x="30093" y="3371147"/>
        <a:ext cx="4825017" cy="556280"/>
      </dsp:txXfrm>
    </dsp:sp>
    <dsp:sp modelId="{DE767D48-1ED3-47C0-867C-6E74FFAE5FD7}">
      <dsp:nvSpPr>
        <dsp:cNvPr id="0" name=""/>
        <dsp:cNvSpPr/>
      </dsp:nvSpPr>
      <dsp:spPr>
        <a:xfrm>
          <a:off x="0" y="4018001"/>
          <a:ext cx="4885203" cy="810809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>
              <a:latin typeface="Arial" panose="020B0604020202020204" pitchFamily="34" charset="0"/>
              <a:cs typeface="Arial" panose="020B0604020202020204" pitchFamily="34" charset="0"/>
            </a:rPr>
            <a:t>Plan confirmation and performance over up to five years (trustee’s role)</a:t>
          </a:r>
        </a:p>
      </dsp:txBody>
      <dsp:txXfrm>
        <a:off x="39580" y="4057581"/>
        <a:ext cx="4806043" cy="731649"/>
      </dsp:txXfrm>
    </dsp:sp>
    <dsp:sp modelId="{FDEC6EAB-E57F-4A89-9A79-F21E219E6B5C}">
      <dsp:nvSpPr>
        <dsp:cNvPr id="0" name=""/>
        <dsp:cNvSpPr/>
      </dsp:nvSpPr>
      <dsp:spPr>
        <a:xfrm>
          <a:off x="0" y="4889291"/>
          <a:ext cx="4885203" cy="81080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Discharge issued when plan payments are complete</a:t>
          </a:r>
        </a:p>
      </dsp:txBody>
      <dsp:txXfrm>
        <a:off x="39580" y="4928871"/>
        <a:ext cx="4806043" cy="7316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1489F-77D0-496B-9E39-27C24CFF8109}">
      <dsp:nvSpPr>
        <dsp:cNvPr id="0" name=""/>
        <dsp:cNvSpPr/>
      </dsp:nvSpPr>
      <dsp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62349-F1CC-4268-9D18-84B5149102D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02B01-EEA3-449B-964F-F896014A5D62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Means test and “abuse” standards compel some debtors to file under Chapter 13 (rather than Chapter 7)</a:t>
          </a:r>
        </a:p>
      </dsp:txBody>
      <dsp:txXfrm>
        <a:off x="1057183" y="1805"/>
        <a:ext cx="6829516" cy="915310"/>
      </dsp:txXfrm>
    </dsp:sp>
    <dsp:sp modelId="{598F20C6-224D-4F61-B4EB-0CD0DC1D6594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E3002-798D-4264-9FFC-0BBC61F7D55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89959-D49E-4223-9B27-9057A0EB79E4}">
      <dsp:nvSpPr>
        <dsp:cNvPr id="0" name=""/>
        <dsp:cNvSpPr/>
      </dsp:nvSpPr>
      <dsp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Chapter 13 debtors can cure defaulted secured debts over plan term</a:t>
          </a:r>
        </a:p>
      </dsp:txBody>
      <dsp:txXfrm>
        <a:off x="1057183" y="1145944"/>
        <a:ext cx="6829516" cy="915310"/>
      </dsp:txXfrm>
    </dsp:sp>
    <dsp:sp modelId="{EA606235-EE20-435A-AF5E-CA11D02F5F6B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089DF-644C-4986-AD6D-734AA272351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212E2-6AA2-45AB-9FEA-2FE211524D78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Chapter 13 debtors can pay delinquent taxes over five years with no postpetition interest</a:t>
          </a:r>
        </a:p>
      </dsp:txBody>
      <dsp:txXfrm>
        <a:off x="1057183" y="2290082"/>
        <a:ext cx="6829516" cy="915310"/>
      </dsp:txXfrm>
    </dsp:sp>
    <dsp:sp modelId="{F9EE8D2C-D49E-4296-8D10-5F77E94FFC6B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39BD6-6A64-4A0A-B5B2-C753C2572202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D31A0-5F48-4AB3-BC26-6EF59FE21212}">
      <dsp:nvSpPr>
        <dsp:cNvPr id="0" name=""/>
        <dsp:cNvSpPr/>
      </dsp:nvSpPr>
      <dsp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Chapter 13 debtors get a slightly broader discharge</a:t>
          </a:r>
        </a:p>
      </dsp:txBody>
      <dsp:txXfrm>
        <a:off x="1057183" y="3434221"/>
        <a:ext cx="68295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E56093-FF13-4AB9-8EE5-758C188C6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0E218-5849-4209-807C-926BB63E5F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C6E3BF-C3E5-4D71-8CDF-74E16371E3C8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F3C08-C1CA-4781-99B9-D7228F3621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A4871-3E7F-403A-A112-C3AF40CE36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7D9F13-DA0C-42A4-8701-E153A6B0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AB9C-457D-4DCD-818B-40313547B72F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6D5B6-5D01-4DEB-8F4F-4AEAFED8D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jc.gov/content/326128/navigating-chapter-9-bankruptcy-cod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was greatly benefitted by the following individuals, who reviewed an earlier draft of the presentation: Hon. Shon Hastings, Hon. Craig Whitley, Hon. Cate </a:t>
            </a:r>
            <a:r>
              <a:rPr lang="en-US" dirty="0" err="1"/>
              <a:t>Furay</a:t>
            </a:r>
            <a:r>
              <a:rPr lang="en-US" dirty="0"/>
              <a:t>, Hon. Charles L. Nail, Jr., Hon. Ashely Chan, Hon. Robert </a:t>
            </a:r>
            <a:r>
              <a:rPr lang="en-US" dirty="0" err="1"/>
              <a:t>Kressel</a:t>
            </a:r>
            <a:r>
              <a:rPr lang="en-US" dirty="0"/>
              <a:t>, Hon. Robert Drain, Hon. Diane Finkle, Hon. Robert </a:t>
            </a:r>
            <a:r>
              <a:rPr lang="en-US" dirty="0" err="1"/>
              <a:t>Faris</a:t>
            </a:r>
            <a:r>
              <a:rPr lang="en-US" dirty="0"/>
              <a:t>, Elizabeth Wiggins, and Brian Lynch. The presentation utilizes and expands on prior educational materials provided alongside interviews held by Dr. Jason Cantone with: Hon. Dan Collins, Hon. Brian Davis, Hon. Robert </a:t>
            </a:r>
            <a:r>
              <a:rPr lang="en-US" dirty="0" err="1"/>
              <a:t>Faris</a:t>
            </a:r>
            <a:r>
              <a:rPr lang="en-US" dirty="0"/>
              <a:t>, Hon. Cate </a:t>
            </a:r>
            <a:r>
              <a:rPr lang="en-US" dirty="0" err="1"/>
              <a:t>Furay</a:t>
            </a:r>
            <a:r>
              <a:rPr lang="en-US" dirty="0"/>
              <a:t>, Hon. Martin Glenn, Hon. A. Benjamin </a:t>
            </a:r>
            <a:r>
              <a:rPr lang="en-US" dirty="0" err="1"/>
              <a:t>Goldgar</a:t>
            </a:r>
            <a:r>
              <a:rPr lang="en-US" dirty="0"/>
              <a:t>, Hon. Mary Gorman, Hon. Laurel </a:t>
            </a:r>
            <a:r>
              <a:rPr lang="en-US" dirty="0" err="1"/>
              <a:t>Isicoff</a:t>
            </a:r>
            <a:r>
              <a:rPr lang="en-US" dirty="0"/>
              <a:t>, Hon. Catherine McEwen, Hon. Robyn Moberly, Hon. Mindy Mora, Hon. Chris </a:t>
            </a:r>
            <a:r>
              <a:rPr lang="en-US" dirty="0" err="1"/>
              <a:t>Panos</a:t>
            </a:r>
            <a:r>
              <a:rPr lang="en-US" dirty="0"/>
              <a:t>, Hon. Laura Taylor, and Ann M. Anderson. This presentation was made better by all of these individuals, as well as the Judicial Conference Committee on Federal-State Jurisdiction.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8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https://www.fjc.gov/content/326128/navigating-chapter-9-bankruptcy-code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3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23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2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would like a </a:t>
            </a:r>
            <a:r>
              <a:rPr lang="en-US" dirty="0" err="1"/>
              <a:t>Powerpoint</a:t>
            </a:r>
            <a:r>
              <a:rPr lang="en-US" dirty="0"/>
              <a:t> that includes the full presentation or the topics provided in the note, please visit fjc.gov/</a:t>
            </a:r>
            <a:r>
              <a:rPr lang="en-US" dirty="0" err="1"/>
              <a:t>fedstate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6D5B6-5D01-4DEB-8F4F-4AEAFED8D0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45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4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1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7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6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6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2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2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3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6D5B6-5D01-4DEB-8F4F-4AEAFED8D0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15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8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 a Chapter 11 creditor’s committee and acceptance of plan, they do not apply in subchapter V (SBRA) cases under Chapter 11.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D5B6-5D01-4DEB-8F4F-4AEAFED8D0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2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7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8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9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3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7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D3F0-EB19-41BB-9527-91AEA651509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33EB-0C14-45C9-BDBF-73DD4A57D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edstate@fjc.gov" TargetMode="External"/><Relationship Id="rId4" Type="http://schemas.openxmlformats.org/officeDocument/2006/relationships/hyperlink" Target="https://commons.wikimedia.org/wiki/File:United_States_Bankruptcy_Court_Seal.p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sv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jc.gov/content/326128/navigating-chapter-9-bankruptcy-co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jc.gov/content/326066/chapter-9-reposito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csc.org/Topics/Financial/Foreclosures/Resource-Guide.aspx" TargetMode="External"/><Relationship Id="rId4" Type="http://schemas.openxmlformats.org/officeDocument/2006/relationships/hyperlink" Target="https://fjc.gov/fedstat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edstate@fjc.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sv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8454557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AD560-E887-4522-B7CD-7B7BA71C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1" y="1111086"/>
            <a:ext cx="7508874" cy="2623885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b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Introduction to Bankruptcy Law </a:t>
            </a:r>
            <a:b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and the Bankruptcy System:</a:t>
            </a:r>
            <a:b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br>
              <a:rPr lang="en-US" sz="2900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An Educational Primer for State Courts</a:t>
            </a:r>
            <a:b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r>
              <a:rPr lang="en-US" sz="2900" b="1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[Template Presentation For Educational Use]</a:t>
            </a:r>
            <a:br>
              <a:rPr lang="en-US" sz="2900" dirty="0">
                <a:solidFill>
                  <a:srgbClr val="FFFFFF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5024434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84117-BF68-4C2C-BCC7-3A9C858F67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7467" y="4586361"/>
            <a:ext cx="1746907" cy="17509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21270"/>
            <a:ext cx="1586592" cy="1890204"/>
          </a:xfrm>
          <a:prstGeom prst="rect">
            <a:avLst/>
          </a:prstGeom>
          <a:solidFill>
            <a:srgbClr val="3726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03AAA-86BD-4445-B73A-CCF44AD85C48}"/>
              </a:ext>
            </a:extLst>
          </p:cNvPr>
          <p:cNvSpPr txBox="1"/>
          <p:nvPr/>
        </p:nvSpPr>
        <p:spPr>
          <a:xfrm>
            <a:off x="635125" y="4583011"/>
            <a:ext cx="4608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template presentation, provided by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Federal Judicial Center, combines, edits, and expands presentations given by bankruptcy judges and state trial court judges. Contact Jason A. Cantone,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fedstate@fjc.gov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for more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149131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365124"/>
            <a:ext cx="78867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Who are the parties?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4E59719-CB35-4ECD-9CFB-BFF881554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018429"/>
              </p:ext>
            </p:extLst>
          </p:nvPr>
        </p:nvGraphicFramePr>
        <p:xfrm>
          <a:off x="137165" y="1678742"/>
          <a:ext cx="8914274" cy="54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978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D8F50-43F3-4A8F-BF16-BA92230E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Baskerville Old Face" panose="02020602080505020303" pitchFamily="18" charset="0"/>
                <a:cs typeface="Arial" panose="020B0604020202020204" pitchFamily="34" charset="0"/>
              </a:rPr>
              <a:t>Bankruptcy</a:t>
            </a:r>
            <a:r>
              <a:rPr lang="en-US" sz="3400" b="1" spc="-23" dirty="0">
                <a:solidFill>
                  <a:schemeClr val="bg1"/>
                </a:solidFill>
                <a:latin typeface="Arial" panose="020B0604020202020204" pitchFamily="34" charset="0"/>
                <a:ea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Baskerville Old Face" panose="02020602080505020303" pitchFamily="18" charset="0"/>
                <a:cs typeface="Arial" panose="020B0604020202020204" pitchFamily="34" charset="0"/>
              </a:rPr>
              <a:t>Law</a:t>
            </a:r>
            <a:r>
              <a:rPr lang="en-US" sz="3400" b="1" spc="-4" dirty="0">
                <a:solidFill>
                  <a:schemeClr val="bg1"/>
                </a:solidFill>
                <a:latin typeface="Arial" panose="020B0604020202020204" pitchFamily="34" charset="0"/>
                <a:ea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Baskerville Old Face" panose="02020602080505020303" pitchFamily="18" charset="0"/>
                <a:cs typeface="Arial" panose="020B0604020202020204" pitchFamily="34" charset="0"/>
              </a:rPr>
              <a:t>101:  Chapters</a:t>
            </a: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8985AD-88CC-4988-8C37-C705B8924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625224"/>
              </p:ext>
            </p:extLst>
          </p:nvPr>
        </p:nvGraphicFramePr>
        <p:xfrm>
          <a:off x="3490720" y="0"/>
          <a:ext cx="5653279" cy="679362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623971">
                  <a:extLst>
                    <a:ext uri="{9D8B030D-6E8A-4147-A177-3AD203B41FA5}">
                      <a16:colId xmlns:a16="http://schemas.microsoft.com/office/drawing/2014/main" val="69257011"/>
                    </a:ext>
                  </a:extLst>
                </a:gridCol>
                <a:gridCol w="1793439">
                  <a:extLst>
                    <a:ext uri="{9D8B030D-6E8A-4147-A177-3AD203B41FA5}">
                      <a16:colId xmlns:a16="http://schemas.microsoft.com/office/drawing/2014/main" val="326167642"/>
                    </a:ext>
                  </a:extLst>
                </a:gridCol>
                <a:gridCol w="3235869">
                  <a:extLst>
                    <a:ext uri="{9D8B030D-6E8A-4147-A177-3AD203B41FA5}">
                      <a16:colId xmlns:a16="http://schemas.microsoft.com/office/drawing/2014/main" val="3887080212"/>
                    </a:ext>
                  </a:extLst>
                </a:gridCol>
              </a:tblGrid>
              <a:tr h="86758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en-US" sz="1500" b="0" cap="all" spc="15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all" spc="15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Debtor(s)</a:t>
                      </a:r>
                      <a:endParaRPr lang="en-US" sz="1500" b="0" cap="all" spc="15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all" spc="15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500" b="0" cap="all" spc="15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03344"/>
                  </a:ext>
                </a:extLst>
              </a:tr>
              <a:tr h="91158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or Individual</a:t>
                      </a:r>
                      <a:endParaRPr lang="en-US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for “liquidation” or sale of the debtor’s nonexempt property and the distribution of proceeds to creditors. Liquidation is administered by a trustee.</a:t>
                      </a:r>
                      <a:endParaRPr lang="en-US" sz="1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994109"/>
                  </a:ext>
                </a:extLst>
              </a:tr>
              <a:tr h="55958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US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skerville Old Face" panose="02020602080505020303" pitchFamily="18" charset="0"/>
                          <a:cs typeface="Arial" panose="020B0604020202020204" pitchFamily="34" charset="0"/>
                        </a:rPr>
                        <a:t>Provides for the restructuring of a municipality’s debts.</a:t>
                      </a: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19607"/>
                  </a:ext>
                </a:extLst>
              </a:tr>
              <a:tr h="179158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or individual</a:t>
                      </a:r>
                      <a:endParaRPr lang="en-US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for “reorganization,” usually of a corporation or partnership; a Chapter 11 debtor usually proposes a plan of reorganization to keep its business alive and to pay creditors over time; people in business and individuals can also seek relief under Chapter 11. Court holds a confirmation hearing and at least one class of impaired creditors must support the plan.</a:t>
                      </a:r>
                      <a:endParaRPr lang="en-US" sz="1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368081"/>
                  </a:ext>
                </a:extLst>
              </a:tr>
              <a:tr h="67691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or individual</a:t>
                      </a:r>
                      <a:endParaRPr lang="en-US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for adjustment of debts of a “family farmer” or “family fisherman.”</a:t>
                      </a:r>
                      <a:endParaRPr lang="en-US" sz="1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201404"/>
                  </a:ext>
                </a:extLst>
              </a:tr>
              <a:tr h="91158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en-US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for adjustment of debts of an individual with regular income; a Chapter 13 debtor is usually allowed to keep property and pay debts over time.</a:t>
                      </a:r>
                      <a:endParaRPr lang="en-US" sz="1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730697"/>
                  </a:ext>
                </a:extLst>
              </a:tr>
              <a:tr h="91158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skerville Old Face" panose="02020602080505020303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skerville Old Face" panose="02020602080505020303" pitchFamily="18" charset="0"/>
                          <a:cs typeface="Arial" panose="020B0604020202020204" pitchFamily="34" charset="0"/>
                        </a:rPr>
                        <a:t>Business </a:t>
                      </a:r>
                      <a:b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skerville Old Face" panose="02020602080505020303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skerville Old Face" panose="02020602080505020303" pitchFamily="18" charset="0"/>
                          <a:cs typeface="Arial" panose="020B0604020202020204" pitchFamily="34" charset="0"/>
                        </a:rPr>
                        <a:t>(outside of U.S.)</a:t>
                      </a: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skerville Old Face" panose="02020602080505020303" pitchFamily="18" charset="0"/>
                          <a:cs typeface="Arial" panose="020B0604020202020204" pitchFamily="34" charset="0"/>
                        </a:rPr>
                        <a:t>Provides for cooperation in ancillary and other cross-border cases. </a:t>
                      </a:r>
                    </a:p>
                  </a:txBody>
                  <a:tcPr marL="107852" marR="107852" marT="107852" marB="107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7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85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42371" cy="473158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the bankruptcy a Chapter 7, 11, 12, or 13?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 is the actual debtor in the bankruptcy? (Individual, married couple, other?)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is the proper party to a lawsuit in which the debtor is a party?  (Chapter 7 trustee, debtor-in-possession under Sections 323, 1303, 1203, or 1107, emerging debtor, court-appointed trustee?) 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substitution necessary? (Typically, only in a Chapter 7 case.)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the debt a Domestic Support Obligation (DSO)?</a:t>
            </a:r>
          </a:p>
        </p:txBody>
      </p:sp>
    </p:spTree>
    <p:extLst>
      <p:ext uri="{BB962C8B-B14F-4D97-AF65-F5344CB8AC3E}">
        <p14:creationId xmlns:p14="http://schemas.microsoft.com/office/powerpoint/2010/main" val="199865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Does the automatic stay apply?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so, has the court granted relief from the stay?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Has the exempt property been determined?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the debt dischargeable or has the debt been discharged?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Have any payments been made to the Chapter 13 trustee on account of past-due support obligations?</a:t>
            </a:r>
          </a:p>
        </p:txBody>
      </p:sp>
    </p:spTree>
    <p:extLst>
      <p:ext uri="{BB962C8B-B14F-4D97-AF65-F5344CB8AC3E}">
        <p14:creationId xmlns:p14="http://schemas.microsoft.com/office/powerpoint/2010/main" val="285237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725321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Chapter 9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6E7B-A1AC-4625-B91F-DA0A09DED155}"/>
              </a:ext>
            </a:extLst>
          </p:cNvPr>
          <p:cNvSpPr txBox="1"/>
          <p:nvPr/>
        </p:nvSpPr>
        <p:spPr>
          <a:xfrm>
            <a:off x="3933027" y="470925"/>
            <a:ext cx="514402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Chapter 9 bankruptcy will not be discussed in this presentation. </a:t>
            </a:r>
          </a:p>
          <a:p>
            <a:pPr lvl="0"/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Chapter 9, see: </a:t>
            </a:r>
          </a:p>
          <a:p>
            <a:pPr lvl="0"/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Navigating Chapter 9 of the Bankruptcy Code</a:t>
            </a:r>
            <a:endParaRPr lang="en-US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(a 2017 publication coordinated by the Federal Judicial Center (FJC))</a:t>
            </a:r>
          </a:p>
          <a:p>
            <a:pPr lvl="0"/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Chapter 9 Online Resource Repository</a:t>
            </a:r>
            <a:endParaRPr lang="en-US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(an FJC resource with examples of case documents and other resource materials related to issues likely to arise in Chapter 9 cases)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6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725321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Chapter 7 Process</a:t>
            </a:r>
          </a:p>
        </p:txBody>
      </p:sp>
      <p:graphicFrame>
        <p:nvGraphicFramePr>
          <p:cNvPr id="65" name="Content Placeholder 2">
            <a:extLst>
              <a:ext uri="{FF2B5EF4-FFF2-40B4-BE49-F238E27FC236}">
                <a16:creationId xmlns:a16="http://schemas.microsoft.com/office/drawing/2014/main" id="{3A7663F9-7518-481D-94F7-DA0E0CD54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671454"/>
              </p:ext>
            </p:extLst>
          </p:nvPr>
        </p:nvGraphicFramePr>
        <p:xfrm>
          <a:off x="3633849" y="167426"/>
          <a:ext cx="5510151" cy="647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24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28" y="1012004"/>
            <a:ext cx="311639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11, Subchapter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6E7B-A1AC-4625-B91F-DA0A09DED155}"/>
              </a:ext>
            </a:extLst>
          </p:cNvPr>
          <p:cNvSpPr txBox="1"/>
          <p:nvPr/>
        </p:nvSpPr>
        <p:spPr>
          <a:xfrm>
            <a:off x="3806247" y="1239916"/>
            <a:ext cx="51440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As a result of passage of the Small Business Reorganization Act (which went into effect February 19, 2020), there is a new Subchapter V to Chapter 11, with a number of unique provisions for small business debtors.  </a:t>
            </a:r>
          </a:p>
          <a:p>
            <a:endParaRPr lang="en-US" sz="2500" dirty="0">
              <a:latin typeface="Arial" panose="020B0604020202020204" pitchFamily="34" charset="0"/>
              <a:ea typeface="Times New Roman" pitchFamily="2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Advice</a:t>
            </a:r>
            <a:r>
              <a:rPr lang="en-US" sz="2500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: For those involved in cases with small business debtors, reviewing this new subchapter is important. 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6E7B-A1AC-4625-B91F-DA0A09DED155}"/>
              </a:ext>
            </a:extLst>
          </p:cNvPr>
          <p:cNvSpPr txBox="1"/>
          <p:nvPr/>
        </p:nvSpPr>
        <p:spPr>
          <a:xfrm>
            <a:off x="3806247" y="1239916"/>
            <a:ext cx="514402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Chapter 13 is another means for individual debtors to get a discharge of their debts. 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Requires a debtor to formulate a repayment plan and to schedule payments to creditors of their disposable income over a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three-to-five-year period. 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CFB5F8-B90D-4BD3-B3D1-967BB2A3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60" y="1012004"/>
            <a:ext cx="3057021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00208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58" y="1012004"/>
            <a:ext cx="3057021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6E7B-A1AC-4625-B91F-DA0A09DED155}"/>
              </a:ext>
            </a:extLst>
          </p:cNvPr>
          <p:cNvSpPr txBox="1"/>
          <p:nvPr/>
        </p:nvSpPr>
        <p:spPr>
          <a:xfrm>
            <a:off x="3806247" y="1239916"/>
            <a:ext cx="49746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Once the Chapter 13 plan is finalized and negotiated with the debtor’s creditors and the Chapter 13 trustee, the court will enter a confirmation order approving the plan. 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Only when the Chapter 13 debtor finishes making all of the payments due under the plan does the debtor get an order of discharge. 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4" y="1012004"/>
            <a:ext cx="296201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6E7B-A1AC-4625-B91F-DA0A09DED155}"/>
              </a:ext>
            </a:extLst>
          </p:cNvPr>
          <p:cNvSpPr txBox="1"/>
          <p:nvPr/>
        </p:nvSpPr>
        <p:spPr>
          <a:xfrm>
            <a:off x="3806247" y="1239916"/>
            <a:ext cx="514402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Caution: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500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hapter 13 changes the definition of “property of the estate” to include property acquired postpetition. </a:t>
            </a:r>
          </a:p>
          <a:p>
            <a:r>
              <a:rPr lang="en-US" sz="2500" i="1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See </a:t>
            </a:r>
            <a:r>
              <a:rPr lang="en-US" sz="2500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11 U.S.C.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§</a:t>
            </a:r>
            <a:r>
              <a:rPr lang="en-US" sz="2500" dirty="0">
                <a:latin typeface="Arial" panose="020B0604020202020204" pitchFamily="34" charset="0"/>
                <a:ea typeface="Times New Roman" pitchFamily="2" charset="0"/>
                <a:cs typeface="Arial" panose="020B0604020202020204" pitchFamily="34" charset="0"/>
              </a:rPr>
              <a:t>1306(a)(1). 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8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53" y="802955"/>
            <a:ext cx="44458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Note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6100"/>
            <a:ext cx="5515675" cy="475018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only provides the bankruptcy overview. A full presentation with all six topics (bankruptcy overview; automatic stay; bankruptcy discharge; family law; foreclosure; additional considerations) is available at fjc.gov/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fedstate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as separate presentations for each of those topics.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738619"/>
            <a:ext cx="3750329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85" y="1012004"/>
            <a:ext cx="3285756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 Process</a:t>
            </a:r>
          </a:p>
        </p:txBody>
      </p:sp>
      <p:graphicFrame>
        <p:nvGraphicFramePr>
          <p:cNvPr id="65" name="Content Placeholder 2">
            <a:extLst>
              <a:ext uri="{FF2B5EF4-FFF2-40B4-BE49-F238E27FC236}">
                <a16:creationId xmlns:a16="http://schemas.microsoft.com/office/drawing/2014/main" id="{ED1AC584-12B6-4EA7-890F-C6D5245AE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00259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89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file under Chapter 13? 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80216842-681D-4E81-AEF4-1021EC1F3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3611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427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823" y="365125"/>
            <a:ext cx="614828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Property of the Estate</a:t>
            </a: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051" y="1690689"/>
            <a:ext cx="5756667" cy="4817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All legal and equitable interests of the debtor in property as of the date of the bankruptcy commencement.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Includes legal claims by the debtor (including tort claims and lawsuits) against others, even if disputed or unliquidated.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not include: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property in which the debtor holds only legal title but no equitable interest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beneficial interests in spendthrift trusts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funds held in certain retirement and education savings accounts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56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068" y="365125"/>
            <a:ext cx="619133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Property of the Estate</a:t>
            </a: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843449" cy="447027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Bankruptcy Court has exclusive jurisdiction over property of the estate.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debtors can exempt certain property from the estate, making it unreachable by unsecured creditors.</a:t>
            </a:r>
          </a:p>
        </p:txBody>
      </p:sp>
    </p:spTree>
    <p:extLst>
      <p:ext uri="{BB962C8B-B14F-4D97-AF65-F5344CB8AC3E}">
        <p14:creationId xmlns:p14="http://schemas.microsoft.com/office/powerpoint/2010/main" val="100212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16" y="365125"/>
            <a:ext cx="6262583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Property of the Estate</a:t>
            </a:r>
            <a:endParaRPr lang="en-US" dirty="0"/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353" y="1506955"/>
            <a:ext cx="5856890" cy="4512670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Income from personal services rendered after petition date: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included in Chapter 7 estate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 Chapters 11, 12, and 13 estates</a:t>
            </a:r>
          </a:p>
          <a:p>
            <a:pPr lvl="1"/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Property leaves the estate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sale (or other disposition) by trustee or debtor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timely and valid claim of exemption by debtor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abandonment (if the trustee decides the value is not worth administering in bankruptcy)</a:t>
            </a:r>
          </a:p>
          <a:p>
            <a:pPr marL="457200" lvl="1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3488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687840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and Remand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58AC38-7B68-4660-ADA0-A886E21F0EF7}"/>
              </a:ext>
            </a:extLst>
          </p:cNvPr>
          <p:cNvSpPr txBox="1"/>
          <p:nvPr/>
        </p:nvSpPr>
        <p:spPr>
          <a:xfrm>
            <a:off x="3800234" y="470925"/>
            <a:ext cx="51555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Civil actions related to a bankruptcy case may be removed to federal court on the basis of bankruptcy jurisdiction.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Removal is automatic upon the filing of a notice of removal with the appropriate court clerk.</a:t>
            </a:r>
          </a:p>
          <a:p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bankruptcy court may remand an action back to court from which it was removed upon the filing of a timely motion and on any equitable ground.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order granting or denying remand is not subject to appellate review.  </a:t>
            </a:r>
          </a:p>
        </p:txBody>
      </p:sp>
    </p:spTree>
    <p:extLst>
      <p:ext uri="{BB962C8B-B14F-4D97-AF65-F5344CB8AC3E}">
        <p14:creationId xmlns:p14="http://schemas.microsoft.com/office/powerpoint/2010/main" val="3481812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687840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and Remand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58AC38-7B68-4660-ADA0-A886E21F0EF7}"/>
              </a:ext>
            </a:extLst>
          </p:cNvPr>
          <p:cNvSpPr txBox="1"/>
          <p:nvPr/>
        </p:nvSpPr>
        <p:spPr>
          <a:xfrm>
            <a:off x="3800234" y="1012004"/>
            <a:ext cx="53437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Advice: 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When considering removal, remand, or bankruptcy court abstention in favor of a pending state court action, the bankruptcy court considers the status and projected date-to-outcome of a pending state court action if it were to continue in the state court.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80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687840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Rooker⎼</a:t>
            </a:r>
            <a:br>
              <a:rPr 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Feldman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58AC38-7B68-4660-ADA0-A886E21F0EF7}"/>
              </a:ext>
            </a:extLst>
          </p:cNvPr>
          <p:cNvSpPr txBox="1"/>
          <p:nvPr/>
        </p:nvSpPr>
        <p:spPr>
          <a:xfrm>
            <a:off x="3800234" y="470925"/>
            <a:ext cx="534376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Lower federal courts, including the bankruptcy courts, may not review the decisions of state courts. 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Where bankruptcy and state courts have concurrent jurisdiction, the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Rooker–Feldman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doctrine prevents a collateral attack upon a state court’s decision concerning federal law even when that decision is clearly erroneous.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Such a decision may be reviewed only through the appellate process. </a:t>
            </a:r>
          </a:p>
        </p:txBody>
      </p:sp>
    </p:spTree>
    <p:extLst>
      <p:ext uri="{BB962C8B-B14F-4D97-AF65-F5344CB8AC3E}">
        <p14:creationId xmlns:p14="http://schemas.microsoft.com/office/powerpoint/2010/main" val="3980350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58" y="1019272"/>
            <a:ext cx="3249624" cy="497331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ECD40A-2D52-4923-98C5-2FFFAD91C2FC}"/>
              </a:ext>
            </a:extLst>
          </p:cNvPr>
          <p:cNvSpPr txBox="1">
            <a:spLocks/>
          </p:cNvSpPr>
          <p:nvPr/>
        </p:nvSpPr>
        <p:spPr>
          <a:xfrm>
            <a:off x="3759229" y="1600053"/>
            <a:ext cx="4874503" cy="36578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03C2B-547A-49F4-A310-11B6FD6C1C0D}"/>
              </a:ext>
            </a:extLst>
          </p:cNvPr>
          <p:cNvSpPr/>
          <p:nvPr/>
        </p:nvSpPr>
        <p:spPr>
          <a:xfrm>
            <a:off x="3580041" y="494971"/>
            <a:ext cx="543741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23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45CC7-41A6-4D59-AEA0-DEA4F1AF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909" y="470925"/>
            <a:ext cx="2611572" cy="3695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16181-AA0E-473C-A3CC-32CB4CD92C00}"/>
              </a:ext>
            </a:extLst>
          </p:cNvPr>
          <p:cNvSpPr txBox="1"/>
          <p:nvPr/>
        </p:nvSpPr>
        <p:spPr>
          <a:xfrm>
            <a:off x="3936875" y="4331704"/>
            <a:ext cx="49819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Judicial Center website on federal-state cooperation: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https://fjc.gov/fedstate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State Courts resource guide on foreclosures: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https://www.ncsc.org/Topics/Financial/Foreclosures/Resource-Guide.aspx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9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64" y="1019272"/>
            <a:ext cx="3249624" cy="497331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ECD40A-2D52-4923-98C5-2FFFAD91C2FC}"/>
              </a:ext>
            </a:extLst>
          </p:cNvPr>
          <p:cNvSpPr txBox="1">
            <a:spLocks/>
          </p:cNvSpPr>
          <p:nvPr/>
        </p:nvSpPr>
        <p:spPr>
          <a:xfrm>
            <a:off x="3759229" y="1600053"/>
            <a:ext cx="4874503" cy="36578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03C2B-547A-49F4-A310-11B6FD6C1C0D}"/>
              </a:ext>
            </a:extLst>
          </p:cNvPr>
          <p:cNvSpPr/>
          <p:nvPr/>
        </p:nvSpPr>
        <p:spPr>
          <a:xfrm>
            <a:off x="3580041" y="494971"/>
            <a:ext cx="543741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23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16181-AA0E-473C-A3CC-32CB4CD92C00}"/>
              </a:ext>
            </a:extLst>
          </p:cNvPr>
          <p:cNvSpPr txBox="1"/>
          <p:nvPr/>
        </p:nvSpPr>
        <p:spPr>
          <a:xfrm>
            <a:off x="3774961" y="659757"/>
            <a:ext cx="521843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organized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by Federal Judicial Center Senior Research Associate Jason A. Cantone, with considerable assistance by a number of federal and state judges and court personnel (see note for slide 1). 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Questions about the presentation and its use can be directed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Dr. Cantone, at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fedstate@fjc.gov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We would also like to hear from you if you find it helpful or have any recommendations to improve it.  </a:t>
            </a:r>
          </a:p>
        </p:txBody>
      </p:sp>
    </p:spTree>
    <p:extLst>
      <p:ext uri="{BB962C8B-B14F-4D97-AF65-F5344CB8AC3E}">
        <p14:creationId xmlns:p14="http://schemas.microsoft.com/office/powerpoint/2010/main" val="103930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Bankruptcy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ECD40A-2D52-4923-98C5-2FFFAD91C2FC}"/>
              </a:ext>
            </a:extLst>
          </p:cNvPr>
          <p:cNvSpPr txBox="1">
            <a:spLocks/>
          </p:cNvSpPr>
          <p:nvPr/>
        </p:nvSpPr>
        <p:spPr>
          <a:xfrm>
            <a:off x="3759229" y="1600053"/>
            <a:ext cx="4874503" cy="36578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664086-9BA9-4416-80D1-4E60A44A4B2A}"/>
              </a:ext>
            </a:extLst>
          </p:cNvPr>
          <p:cNvSpPr/>
          <p:nvPr/>
        </p:nvSpPr>
        <p:spPr>
          <a:xfrm>
            <a:off x="3849459" y="470925"/>
            <a:ext cx="48946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6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C892-BDE0-4974-9D7D-4CE7E82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Someone tells you they filed bankruptcy. 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What could a state court judge do?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04259873-C069-4330-AE2A-A9BB0E735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999145"/>
              </p:ext>
            </p:extLst>
          </p:nvPr>
        </p:nvGraphicFramePr>
        <p:xfrm>
          <a:off x="107578" y="2209118"/>
          <a:ext cx="8901952" cy="447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63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231C0-AF04-4540-8446-9C58668E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F08E-769A-4427-AD82-BB8851D8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306817" cy="100706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“Twin Pillars” of Bankruptcy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9001B-A570-4E73-9C9A-1C0D1632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1" y="4560001"/>
            <a:ext cx="3444766" cy="196487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altLang="en-US" sz="2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equality of distribution of available assets among similarly situated creditors</a:t>
            </a:r>
          </a:p>
          <a:p>
            <a:pPr marL="0" indent="0">
              <a:buNone/>
            </a:pPr>
            <a:endParaRPr lang="en-US" altLang="en-US" sz="23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fresh start for honest but unfortunate debtors</a:t>
            </a:r>
          </a:p>
          <a:p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169963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Bankruptcy Policies</a:t>
            </a: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02" y="1690688"/>
            <a:ext cx="8770845" cy="50193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Equality of distribution </a:t>
            </a:r>
          </a:p>
          <a:p>
            <a:pPr lvl="1"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Priority given to creditors holding certain types of debt.</a:t>
            </a:r>
          </a:p>
          <a:p>
            <a:pPr lvl="1"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 rata distribution for similarly situated creditors preventing a race to the courthouse.</a:t>
            </a:r>
          </a:p>
          <a:p>
            <a:pPr lvl="1"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Important factors: context of reorganization, adjustment of debt and repayment plan, and liquidation.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Fresh start </a:t>
            </a:r>
          </a:p>
          <a:p>
            <a:pPr lvl="1"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Automatic stay freezes collection activity to give debtor a “breathing spell.”</a:t>
            </a:r>
          </a:p>
          <a:p>
            <a:pPr lvl="1"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Discharge releases debtor from personal liability for certain specified types of debt; a permanent injunction on collection.</a:t>
            </a:r>
          </a:p>
          <a:p>
            <a:pPr lvl="1"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Federal and state laws allow debtors to keep certain assets (exempt property).</a:t>
            </a:r>
          </a:p>
        </p:txBody>
      </p:sp>
    </p:spTree>
    <p:extLst>
      <p:ext uri="{BB962C8B-B14F-4D97-AF65-F5344CB8AC3E}">
        <p14:creationId xmlns:p14="http://schemas.microsoft.com/office/powerpoint/2010/main" val="107843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Bankruptcy Policies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B95B-E3D2-4B3C-BC66-95BC3B5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3"/>
            <a:ext cx="3840085" cy="391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5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Maximizing value of assets and distributions</a:t>
            </a:r>
          </a:p>
          <a:p>
            <a:r>
              <a:rPr lang="en-US" altLang="en-US" sz="2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Obtain best possible price for assets, financing, and new equity to maximize recovery for creditors.</a:t>
            </a:r>
          </a:p>
          <a:p>
            <a:r>
              <a:rPr lang="en-US" altLang="en-US" sz="2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Reorganizing and rehabilitating businesses can preserve jobs.</a:t>
            </a:r>
          </a:p>
          <a:p>
            <a:endParaRPr lang="en-US" altLang="en-US" sz="23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4D8D8-7BC0-4483-B5F3-56EEBF2D2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9" r="32477" b="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365124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are the parties?</a:t>
            </a: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4E59719-CB35-4ECD-9CFB-BFF881554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608210"/>
              </p:ext>
            </p:extLst>
          </p:nvPr>
        </p:nvGraphicFramePr>
        <p:xfrm>
          <a:off x="139637" y="1370806"/>
          <a:ext cx="8914274" cy="54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2340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015-A71F-4D18-8993-EAA8D63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365124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are the parties?</a:t>
            </a:r>
          </a:p>
        </p:txBody>
      </p:sp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33A9BB27-920C-4355-ACFD-F49BE1B6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87AF8B-E70B-4868-B5EB-7D898B355ECE}"/>
              </a:ext>
            </a:extLst>
          </p:cNvPr>
          <p:cNvSpPr/>
          <p:nvPr/>
        </p:nvSpPr>
        <p:spPr>
          <a:xfrm>
            <a:off x="1016369" y="1885094"/>
            <a:ext cx="900299" cy="900299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E57BC0-C630-4748-974F-9BFF700685EC}"/>
              </a:ext>
            </a:extLst>
          </p:cNvPr>
          <p:cNvGrpSpPr/>
          <p:nvPr/>
        </p:nvGrpSpPr>
        <p:grpSpPr>
          <a:xfrm>
            <a:off x="285586" y="1999792"/>
            <a:ext cx="4099024" cy="2876302"/>
            <a:chOff x="775422" y="1106228"/>
            <a:chExt cx="3326954" cy="28763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3E71E4-B5BA-4A31-8181-C346AA3B00DB}"/>
                </a:ext>
              </a:extLst>
            </p:cNvPr>
            <p:cNvSpPr/>
            <p:nvPr/>
          </p:nvSpPr>
          <p:spPr>
            <a:xfrm>
              <a:off x="1980242" y="1106228"/>
              <a:ext cx="2122134" cy="90029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B8055E-8F13-4EAC-91EC-EBA9AB641AD9}"/>
                </a:ext>
              </a:extLst>
            </p:cNvPr>
            <p:cNvSpPr txBox="1"/>
            <p:nvPr/>
          </p:nvSpPr>
          <p:spPr>
            <a:xfrm>
              <a:off x="775422" y="3082231"/>
              <a:ext cx="2274229" cy="900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U.S. Trustee</a:t>
              </a:r>
              <a:r>
                <a:rPr lang="en-US" altLang="en-US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: Officer of the Department of Justice responsible for supervising administration of bankruptcy cases</a:t>
              </a:r>
            </a:p>
            <a:p>
              <a:pPr marL="342900" lvl="0" indent="-34290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altLang="en-US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ja-JP" altLang="en-US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ja-JP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watch dog</a:t>
              </a:r>
              <a:r>
                <a:rPr lang="ja-JP" altLang="en-US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altLang="ja-JP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over the bankruptcy process</a:t>
              </a:r>
              <a:r>
                <a:rPr lang="en-US" altLang="ja-JP" sz="1900" dirty="0">
                  <a:latin typeface="Arial" panose="020B0604020202020204" pitchFamily="34" charset="0"/>
                  <a:cs typeface="Arial" panose="020B0604020202020204" pitchFamily="34" charset="0"/>
                </a:rPr>
                <a:t>; d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ifferent from “trustee”</a:t>
              </a:r>
              <a:endParaRPr lang="en-US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292D1B4-DB69-4C4D-A4FF-C3E187A8A51A}"/>
              </a:ext>
            </a:extLst>
          </p:cNvPr>
          <p:cNvSpPr/>
          <p:nvPr/>
        </p:nvSpPr>
        <p:spPr>
          <a:xfrm>
            <a:off x="6688223" y="1885094"/>
            <a:ext cx="900299" cy="9002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5DF5DD-B5A4-4BF0-98C7-1BE325780C43}"/>
              </a:ext>
            </a:extLst>
          </p:cNvPr>
          <p:cNvGrpSpPr/>
          <p:nvPr/>
        </p:nvGrpSpPr>
        <p:grpSpPr>
          <a:xfrm>
            <a:off x="3557638" y="3471703"/>
            <a:ext cx="7583124" cy="1608925"/>
            <a:chOff x="640416" y="1351603"/>
            <a:chExt cx="7583124" cy="1608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ABE331-8791-4CE8-BBD2-1144C2DAEF4E}"/>
                </a:ext>
              </a:extLst>
            </p:cNvPr>
            <p:cNvSpPr/>
            <p:nvPr/>
          </p:nvSpPr>
          <p:spPr>
            <a:xfrm>
              <a:off x="6101406" y="1351603"/>
              <a:ext cx="2122134" cy="90029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A2F8E-EE82-4055-AA28-EECE874DC2C9}"/>
                </a:ext>
              </a:extLst>
            </p:cNvPr>
            <p:cNvSpPr txBox="1"/>
            <p:nvPr/>
          </p:nvSpPr>
          <p:spPr>
            <a:xfrm>
              <a:off x="640416" y="2060229"/>
              <a:ext cx="2570077" cy="900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Examiner</a:t>
              </a:r>
              <a:r>
                <a:rPr lang="en-US" altLang="en-US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:   Independent functionary appointed to conduct an investigation of the debtor’s affairs in a Chapter 11 case in which existing management remains in place and no case trustee is appointed</a:t>
              </a:r>
              <a:endParaRPr lang="en-US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A15F1DD-8CB7-4374-B745-D690D87B2C2B}"/>
              </a:ext>
            </a:extLst>
          </p:cNvPr>
          <p:cNvSpPr/>
          <p:nvPr/>
        </p:nvSpPr>
        <p:spPr>
          <a:xfrm>
            <a:off x="3942377" y="1926899"/>
            <a:ext cx="900299" cy="900299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" name="Rectangle 18" descr="Head with gears">
            <a:extLst>
              <a:ext uri="{FF2B5EF4-FFF2-40B4-BE49-F238E27FC236}">
                <a16:creationId xmlns:a16="http://schemas.microsoft.com/office/drawing/2014/main" id="{9BBACC71-1C19-4FE6-A8D3-C5A120F6AE0E}"/>
              </a:ext>
            </a:extLst>
          </p:cNvPr>
          <p:cNvSpPr/>
          <p:nvPr/>
        </p:nvSpPr>
        <p:spPr>
          <a:xfrm>
            <a:off x="4131439" y="2115961"/>
            <a:ext cx="522173" cy="5221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Graphic 4" descr="Female Profile">
            <a:extLst>
              <a:ext uri="{FF2B5EF4-FFF2-40B4-BE49-F238E27FC236}">
                <a16:creationId xmlns:a16="http://schemas.microsoft.com/office/drawing/2014/main" id="{65037304-8788-4A9C-B99F-9158C1544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6868" y="2013739"/>
            <a:ext cx="643008" cy="643008"/>
          </a:xfrm>
          <a:prstGeom prst="rect">
            <a:avLst/>
          </a:prstGeom>
        </p:spPr>
      </p:pic>
      <p:pic>
        <p:nvPicPr>
          <p:cNvPr id="24" name="Graphic 23" descr="Checklist">
            <a:extLst>
              <a:ext uri="{FF2B5EF4-FFF2-40B4-BE49-F238E27FC236}">
                <a16:creationId xmlns:a16="http://schemas.microsoft.com/office/drawing/2014/main" id="{39FB3625-4F16-4695-9CB1-6CAC7FC7E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3032" y="1989358"/>
            <a:ext cx="606971" cy="6069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A7D2D9-BBCB-4288-B39D-575A88D1E61C}"/>
              </a:ext>
            </a:extLst>
          </p:cNvPr>
          <p:cNvSpPr txBox="1"/>
          <p:nvPr/>
        </p:nvSpPr>
        <p:spPr>
          <a:xfrm>
            <a:off x="6367985" y="4180329"/>
            <a:ext cx="2739983" cy="9002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US" altLang="en-US" sz="1900" b="1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900" b="1" kern="1200" dirty="0">
                <a:latin typeface="Arial" panose="020B0604020202020204" pitchFamily="34" charset="0"/>
                <a:cs typeface="Arial" panose="020B0604020202020204" pitchFamily="34" charset="0"/>
              </a:rPr>
              <a:t>Bankruptcy Administrator</a:t>
            </a:r>
            <a:r>
              <a:rPr lang="en-US" altLang="en-US" sz="1900" kern="1200" dirty="0">
                <a:latin typeface="Arial" panose="020B0604020202020204" pitchFamily="34" charset="0"/>
                <a:cs typeface="Arial" panose="020B0604020202020204" pitchFamily="34" charset="0"/>
              </a:rPr>
              <a:t>: Oversees the administration of bankruptcy cases, maintains a panel of private trustees, and monitors the transactions and conduct of parties (</a:t>
            </a:r>
            <a:r>
              <a:rPr lang="en-US" altLang="en-US" sz="1900" i="1" kern="1200" dirty="0">
                <a:latin typeface="Arial" panose="020B0604020202020204" pitchFamily="34" charset="0"/>
                <a:cs typeface="Arial" panose="020B0604020202020204" pitchFamily="34" charset="0"/>
              </a:rPr>
              <a:t>North Carolina and Alabama, Established in 1986</a:t>
            </a:r>
            <a:r>
              <a:rPr lang="en-US" altLang="en-US" sz="1900" kern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7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7728</TotalTime>
  <Words>2376</Words>
  <Application>Microsoft Macintosh PowerPoint</Application>
  <PresentationFormat>On-screen Show (4:3)</PresentationFormat>
  <Paragraphs>216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游ゴシック</vt:lpstr>
      <vt:lpstr>Arial</vt:lpstr>
      <vt:lpstr>Baskerville Old Face</vt:lpstr>
      <vt:lpstr>Calibri</vt:lpstr>
      <vt:lpstr>Calibri Light</vt:lpstr>
      <vt:lpstr>Times New Roman</vt:lpstr>
      <vt:lpstr>Wingdings</vt:lpstr>
      <vt:lpstr>Office Theme</vt:lpstr>
      <vt:lpstr>  Introduction to Bankruptcy Law  and the Bankruptcy System:  An Educational Primer for State Courts [Template Presentation For Educational Use] </vt:lpstr>
      <vt:lpstr>Content Note</vt:lpstr>
      <vt:lpstr>Overview of Bankruptcy</vt:lpstr>
      <vt:lpstr>Someone tells you they filed bankruptcy.  What could a state court judge do?</vt:lpstr>
      <vt:lpstr>The “Twin Pillars” of Bankruptcy</vt:lpstr>
      <vt:lpstr>Bankruptcy Policies</vt:lpstr>
      <vt:lpstr>Bankruptcy Policies</vt:lpstr>
      <vt:lpstr>Who are the parties?</vt:lpstr>
      <vt:lpstr>Who are the parties?</vt:lpstr>
      <vt:lpstr>Who are the parties?</vt:lpstr>
      <vt:lpstr>Bankruptcy Law 101:  Chapters</vt:lpstr>
      <vt:lpstr>Questions to consider</vt:lpstr>
      <vt:lpstr>Questions to consider</vt:lpstr>
      <vt:lpstr>The Chapter 9 Process</vt:lpstr>
      <vt:lpstr>The Chapter 7 Process</vt:lpstr>
      <vt:lpstr>Chapter 11, Subchapter V</vt:lpstr>
      <vt:lpstr>Chapter 13 Process</vt:lpstr>
      <vt:lpstr>Chapter 13 Process</vt:lpstr>
      <vt:lpstr>Chapter 13 Process</vt:lpstr>
      <vt:lpstr>Chapter 13 Process</vt:lpstr>
      <vt:lpstr>Why file under Chapter 13? </vt:lpstr>
      <vt:lpstr>Property of the Estate</vt:lpstr>
      <vt:lpstr>Property of the Estate</vt:lpstr>
      <vt:lpstr>Property of the Estate</vt:lpstr>
      <vt:lpstr>Removal and Remand</vt:lpstr>
      <vt:lpstr>Removal and Remand</vt:lpstr>
      <vt:lpstr>The Rooker⎼ Feldman Doctrine</vt:lpstr>
      <vt:lpstr> Additional  Resources</vt:lpstr>
      <vt:lpstr> 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Bankruptcy Law and the Bankruptcy System:  A Primer for State Court Judges [Template Presentation For Educational Use]</dc:title>
  <dc:creator>Jason Cantone</dc:creator>
  <cp:lastModifiedBy>Jason Cantone</cp:lastModifiedBy>
  <cp:revision>224</cp:revision>
  <dcterms:created xsi:type="dcterms:W3CDTF">2020-01-24T18:33:53Z</dcterms:created>
  <dcterms:modified xsi:type="dcterms:W3CDTF">2020-12-02T13:30:29Z</dcterms:modified>
</cp:coreProperties>
</file>